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0" r:id="rId3"/>
    <p:sldId id="272" r:id="rId4"/>
    <p:sldId id="259" r:id="rId5"/>
    <p:sldId id="294" r:id="rId6"/>
    <p:sldId id="287" r:id="rId7"/>
    <p:sldId id="275" r:id="rId8"/>
    <p:sldId id="293" r:id="rId9"/>
    <p:sldId id="291" r:id="rId10"/>
    <p:sldId id="284" r:id="rId11"/>
    <p:sldId id="271" r:id="rId12"/>
    <p:sldId id="269" r:id="rId13"/>
    <p:sldId id="261" r:id="rId14"/>
    <p:sldId id="280" r:id="rId15"/>
    <p:sldId id="290" r:id="rId16"/>
    <p:sldId id="283" r:id="rId17"/>
    <p:sldId id="262" r:id="rId18"/>
    <p:sldId id="263" r:id="rId19"/>
    <p:sldId id="270" r:id="rId20"/>
    <p:sldId id="289" r:id="rId21"/>
    <p:sldId id="266" r:id="rId22"/>
    <p:sldId id="267" r:id="rId23"/>
    <p:sldId id="25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1F77B4"/>
    <a:srgbClr val="E2EBD4"/>
    <a:srgbClr val="FF0000"/>
    <a:srgbClr val="FF7C09"/>
    <a:srgbClr val="E63700"/>
    <a:srgbClr val="F00000"/>
    <a:srgbClr val="F000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A1BCD5-8B31-6FBD-85D1-3940F49E7729}" v="914" dt="2022-08-10T20:36:39.431"/>
    <p1510:client id="{D4641937-16B1-4FA1-BE9B-F8929768D315}" v="620" dt="2022-08-10T14:29:58.3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866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176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296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2129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5989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7427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2022-08-10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9241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2022-08-10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0046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2022-08-10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1062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920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4568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C21B8-3C2D-4A51-9EFD-B692FE0D2FCA}" type="datetimeFigureOut">
              <a:rPr lang="fr-CA" smtClean="0"/>
              <a:t>2022-08-10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76880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5.png"/><Relationship Id="rId7" Type="http://schemas.openxmlformats.org/officeDocument/2006/relationships/image" Target="../media/image1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12.svg"/><Relationship Id="rId5" Type="http://schemas.openxmlformats.org/officeDocument/2006/relationships/image" Target="../media/image43.svg"/><Relationship Id="rId10" Type="http://schemas.openxmlformats.org/officeDocument/2006/relationships/image" Target="../media/image11.png"/><Relationship Id="rId4" Type="http://schemas.openxmlformats.org/officeDocument/2006/relationships/image" Target="../media/image42.png"/><Relationship Id="rId9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24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nt, tree, beech&#10;&#10;Description automatically generated">
            <a:extLst>
              <a:ext uri="{FF2B5EF4-FFF2-40B4-BE49-F238E27FC236}">
                <a16:creationId xmlns:a16="http://schemas.microsoft.com/office/drawing/2014/main" id="{381875AE-719F-4F45-935E-86A5278C7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34"/>
          <a:stretch/>
        </p:blipFill>
        <p:spPr>
          <a:xfrm rot="5400000">
            <a:off x="2661837" y="-875309"/>
            <a:ext cx="6868325" cy="8618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37E52A-897C-C6DE-A64C-312AA5C90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136" y="1706454"/>
            <a:ext cx="11217729" cy="2179746"/>
          </a:xfrm>
          <a:solidFill>
            <a:srgbClr val="000000">
              <a:alpha val="50196"/>
            </a:srgbClr>
          </a:solidFill>
        </p:spPr>
        <p:txBody>
          <a:bodyPr anchor="ctr">
            <a:normAutofit fontScale="90000"/>
          </a:bodyPr>
          <a:lstStyle/>
          <a:p>
            <a:r>
              <a:rPr lang="en-US"/>
              <a:t>Regulation and modeling </a:t>
            </a:r>
            <a:br>
              <a:rPr lang="en-US"/>
            </a:br>
            <a:r>
              <a:rPr lang="en-US"/>
              <a:t>nonstructural carbohydrate dynamics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79623-2149-23E6-D0CA-59A83CC93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5437" y="4583372"/>
            <a:ext cx="6681126" cy="1828565"/>
          </a:xfr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 b="1" dirty="0"/>
              <a:t>Scott W. Oswald</a:t>
            </a:r>
            <a:r>
              <a:rPr lang="fr-CA" dirty="0"/>
              <a:t>, Doug P. Aubrey, </a:t>
            </a:r>
            <a:endParaRPr lang="fr-CA"/>
          </a:p>
          <a:p>
            <a:r>
              <a:rPr lang="fr-CA" dirty="0"/>
              <a:t>Dan M. </a:t>
            </a:r>
            <a:r>
              <a:rPr lang="fr-CA" dirty="0" err="1"/>
              <a:t>Ricciuto</a:t>
            </a:r>
            <a:r>
              <a:rPr lang="fr-CA" dirty="0"/>
              <a:t>, Jeff M. Warren</a:t>
            </a:r>
            <a:endParaRPr lang="fr-CA">
              <a:cs typeface="Calibri"/>
            </a:endParaRPr>
          </a:p>
          <a:p>
            <a:r>
              <a:rPr lang="fr-CA" dirty="0" err="1"/>
              <a:t>Ecological</a:t>
            </a:r>
            <a:r>
              <a:rPr lang="fr-CA" dirty="0"/>
              <a:t> Society of America, Montréal, QC</a:t>
            </a:r>
            <a:endParaRPr lang="fr-CA">
              <a:cs typeface="Calibri"/>
            </a:endParaRPr>
          </a:p>
          <a:p>
            <a:r>
              <a:rPr lang="fr-CA" dirty="0"/>
              <a:t>August 18, 2022</a:t>
            </a:r>
            <a:endParaRPr lang="fr-CA">
              <a:cs typeface="Calibri"/>
            </a:endParaRPr>
          </a:p>
          <a:p>
            <a:endParaRPr lang="fr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75D044-0045-F792-C2FE-0D61F7E30A7B}"/>
              </a:ext>
            </a:extLst>
          </p:cNvPr>
          <p:cNvSpPr/>
          <p:nvPr/>
        </p:nvSpPr>
        <p:spPr>
          <a:xfrm>
            <a:off x="129701" y="147135"/>
            <a:ext cx="3346315" cy="9144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DD741C-847A-5166-70DA-FE379BD911D8}"/>
              </a:ext>
            </a:extLst>
          </p:cNvPr>
          <p:cNvGrpSpPr>
            <a:grpSpLocks noChangeAspect="1"/>
          </p:cNvGrpSpPr>
          <p:nvPr/>
        </p:nvGrpSpPr>
        <p:grpSpPr>
          <a:xfrm>
            <a:off x="206106" y="147135"/>
            <a:ext cx="3160844" cy="914400"/>
            <a:chOff x="904592" y="705525"/>
            <a:chExt cx="3834342" cy="1109236"/>
          </a:xfrm>
        </p:grpSpPr>
        <p:pic>
          <p:nvPicPr>
            <p:cNvPr id="6" name="Picture 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328C384C-6FF3-DA9A-8D1C-A13D5BEAC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83" t="40153"/>
            <a:stretch/>
          </p:blipFill>
          <p:spPr>
            <a:xfrm>
              <a:off x="1638933" y="1267516"/>
              <a:ext cx="3100001" cy="547245"/>
            </a:xfrm>
            <a:prstGeom prst="rect">
              <a:avLst/>
            </a:prstGeom>
          </p:spPr>
        </p:pic>
        <p:pic>
          <p:nvPicPr>
            <p:cNvPr id="7" name="Picture 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092310AC-30D5-414D-EE34-668DD1790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02" b="40153"/>
            <a:stretch/>
          </p:blipFill>
          <p:spPr>
            <a:xfrm>
              <a:off x="1589314" y="705525"/>
              <a:ext cx="3022853" cy="547245"/>
            </a:xfrm>
            <a:prstGeom prst="rect">
              <a:avLst/>
            </a:prstGeom>
          </p:spPr>
        </p:pic>
        <p:pic>
          <p:nvPicPr>
            <p:cNvPr id="8" name="Picture 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BAF485D-9A97-5209-2E7B-5D1D5CBF2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675"/>
            <a:stretch/>
          </p:blipFill>
          <p:spPr>
            <a:xfrm>
              <a:off x="904592" y="810316"/>
              <a:ext cx="684722" cy="9144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A4E56DC-298F-421D-E619-927DBCF33CD7}"/>
              </a:ext>
            </a:extLst>
          </p:cNvPr>
          <p:cNvGrpSpPr>
            <a:grpSpLocks noChangeAspect="1"/>
          </p:cNvGrpSpPr>
          <p:nvPr/>
        </p:nvGrpSpPr>
        <p:grpSpPr>
          <a:xfrm>
            <a:off x="7328799" y="147135"/>
            <a:ext cx="4733499" cy="1501482"/>
            <a:chOff x="6156798" y="-10326"/>
            <a:chExt cx="5905500" cy="18732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396F81-A79A-BCEC-3CAB-655CB607424C}"/>
                </a:ext>
              </a:extLst>
            </p:cNvPr>
            <p:cNvSpPr/>
            <p:nvPr/>
          </p:nvSpPr>
          <p:spPr>
            <a:xfrm>
              <a:off x="6156798" y="-10326"/>
              <a:ext cx="5905500" cy="1873245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0FAEAD-7561-292C-E258-A08A8AAAC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32234" y="60732"/>
              <a:ext cx="1107909" cy="11430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0E57F873-0B0D-DB21-8642-E9D45B9E4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0780" y="60732"/>
              <a:ext cx="1143000" cy="1143000"/>
            </a:xfrm>
            <a:prstGeom prst="rect">
              <a:avLst/>
            </a:prstGeom>
          </p:spPr>
        </p:pic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0E598332-07B8-468C-7C37-43C343CE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7368" y="60732"/>
              <a:ext cx="1031278" cy="1143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2444F18-AF54-B435-856F-81224BE7E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7925" y="1246460"/>
              <a:ext cx="5703974" cy="529523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77689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E9112-193B-EC64-5BDD-49EF2D7C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4C6E5826-7314-1D0D-4E55-8410A0322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92"/>
          <a:stretch/>
        </p:blipFill>
        <p:spPr>
          <a:xfrm>
            <a:off x="588635" y="101333"/>
            <a:ext cx="2974306" cy="6655334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B24EB83-B05C-3B81-8597-98A2C8CFB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7247" y="509077"/>
            <a:ext cx="5416726" cy="5416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21C5D3-6ECF-B063-44D2-17E1B9BDA317}"/>
              </a:ext>
            </a:extLst>
          </p:cNvPr>
          <p:cNvCxnSpPr/>
          <p:nvPr/>
        </p:nvCxnSpPr>
        <p:spPr>
          <a:xfrm>
            <a:off x="9729849" y="2715490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9F58E5-D800-C036-8B3C-3ED23777E76D}"/>
              </a:ext>
            </a:extLst>
          </p:cNvPr>
          <p:cNvCxnSpPr/>
          <p:nvPr/>
        </p:nvCxnSpPr>
        <p:spPr>
          <a:xfrm>
            <a:off x="2466109" y="4087090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6300F5-1DFA-2F5B-6D42-526CE5FCD786}"/>
              </a:ext>
            </a:extLst>
          </p:cNvPr>
          <p:cNvCxnSpPr/>
          <p:nvPr/>
        </p:nvCxnSpPr>
        <p:spPr>
          <a:xfrm>
            <a:off x="2547257" y="718456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DC941B41-612C-3921-8B50-AEA28B10DC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60" t="51191" r="1713" b="1990"/>
          <a:stretch/>
        </p:blipFill>
        <p:spPr>
          <a:xfrm>
            <a:off x="3672089" y="1418335"/>
            <a:ext cx="3316351" cy="238991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2C6D91-4B97-E9C5-76B8-64127CB1EC57}"/>
              </a:ext>
            </a:extLst>
          </p:cNvPr>
          <p:cNvCxnSpPr>
            <a:cxnSpLocks/>
          </p:cNvCxnSpPr>
          <p:nvPr/>
        </p:nvCxnSpPr>
        <p:spPr>
          <a:xfrm>
            <a:off x="5464133" y="1633538"/>
            <a:ext cx="0" cy="14265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F34C6F-4712-716A-5949-FDBC4E0B23A4}"/>
              </a:ext>
            </a:extLst>
          </p:cNvPr>
          <p:cNvSpPr txBox="1"/>
          <p:nvPr/>
        </p:nvSpPr>
        <p:spPr>
          <a:xfrm>
            <a:off x="7391401" y="704740"/>
            <a:ext cx="225334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Loblolly Pine Saplings (</a:t>
            </a:r>
            <a:r>
              <a:rPr lang="en-US" i="1"/>
              <a:t>Pinus </a:t>
            </a:r>
            <a:r>
              <a:rPr lang="en-US" i="1" err="1"/>
              <a:t>taeda</a:t>
            </a:r>
            <a:r>
              <a:rPr lang="en-US" i="1"/>
              <a:t>)</a:t>
            </a:r>
            <a:endParaRPr lang="fr-CA" i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273A04-2B11-397C-38AF-F0E31AE2C52D}"/>
              </a:ext>
            </a:extLst>
          </p:cNvPr>
          <p:cNvSpPr txBox="1"/>
          <p:nvPr/>
        </p:nvSpPr>
        <p:spPr>
          <a:xfrm>
            <a:off x="3672089" y="5116499"/>
            <a:ext cx="225334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Mature Longleaf Pine (</a:t>
            </a:r>
            <a:r>
              <a:rPr lang="en-US" i="1"/>
              <a:t>Pinus palustris)</a:t>
            </a:r>
            <a:endParaRPr lang="fr-CA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7AA6E9-246E-80C2-E45A-B1734E325D3E}"/>
              </a:ext>
            </a:extLst>
          </p:cNvPr>
          <p:cNvSpPr txBox="1"/>
          <p:nvPr/>
        </p:nvSpPr>
        <p:spPr>
          <a:xfrm>
            <a:off x="3604042" y="381574"/>
            <a:ext cx="2933205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Mature Turkey Oak</a:t>
            </a:r>
          </a:p>
          <a:p>
            <a:r>
              <a:rPr lang="en-US"/>
              <a:t>(</a:t>
            </a:r>
            <a:r>
              <a:rPr lang="en-US" i="1"/>
              <a:t>Quercus </a:t>
            </a:r>
            <a:r>
              <a:rPr lang="en-US" i="1" err="1"/>
              <a:t>laevis</a:t>
            </a:r>
            <a:r>
              <a:rPr lang="en-US" i="1"/>
              <a:t>)</a:t>
            </a:r>
            <a:endParaRPr lang="fr-CA" i="1"/>
          </a:p>
        </p:txBody>
      </p:sp>
    </p:spTree>
    <p:extLst>
      <p:ext uri="{BB962C8B-B14F-4D97-AF65-F5344CB8AC3E}">
        <p14:creationId xmlns:p14="http://schemas.microsoft.com/office/powerpoint/2010/main" val="394032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rock, plant, flower&#10;&#10;Description automatically generated">
            <a:extLst>
              <a:ext uri="{FF2B5EF4-FFF2-40B4-BE49-F238E27FC236}">
                <a16:creationId xmlns:a16="http://schemas.microsoft.com/office/drawing/2014/main" id="{FF891D3D-2421-8C44-9962-E5980E5B1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" y="9183"/>
            <a:ext cx="6844714" cy="6844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EAA095-AFBB-4C88-C186-6789E5EAE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87" y="231429"/>
            <a:ext cx="10515600" cy="823994"/>
          </a:xfrm>
          <a:solidFill>
            <a:srgbClr val="000000">
              <a:alpha val="60000"/>
            </a:srgbClr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Summary</a:t>
            </a:r>
            <a:endParaRPr lang="fr-CA" dirty="0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C46D770-D16F-BFA2-6C66-666087C1FE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61" b="10640"/>
          <a:stretch/>
        </p:blipFill>
        <p:spPr>
          <a:xfrm>
            <a:off x="5633342" y="3619566"/>
            <a:ext cx="6445331" cy="311590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14E0AD-F582-EF43-98F5-64C435525E26}"/>
              </a:ext>
            </a:extLst>
          </p:cNvPr>
          <p:cNvGrpSpPr/>
          <p:nvPr/>
        </p:nvGrpSpPr>
        <p:grpSpPr>
          <a:xfrm>
            <a:off x="9025104" y="13476"/>
            <a:ext cx="3437455" cy="3451522"/>
            <a:chOff x="6665028" y="870819"/>
            <a:chExt cx="4820920" cy="44907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FD9E8-7269-8AA1-45F6-67B9F3BC4AC3}"/>
                </a:ext>
              </a:extLst>
            </p:cNvPr>
            <p:cNvSpPr/>
            <p:nvPr/>
          </p:nvSpPr>
          <p:spPr>
            <a:xfrm>
              <a:off x="6665028" y="870819"/>
              <a:ext cx="4820920" cy="4490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10" name="Content Placeholder 14">
              <a:extLst>
                <a:ext uri="{FF2B5EF4-FFF2-40B4-BE49-F238E27FC236}">
                  <a16:creationId xmlns:a16="http://schemas.microsoft.com/office/drawing/2014/main" id="{FBCCDE82-D427-BB5D-40D3-F966A2AB6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630" t="9081" r="7609"/>
            <a:stretch/>
          </p:blipFill>
          <p:spPr>
            <a:xfrm>
              <a:off x="6728420" y="1198691"/>
              <a:ext cx="4097817" cy="41048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66E7CC-B31D-7210-7217-5B31E83D5A6B}"/>
                </a:ext>
              </a:extLst>
            </p:cNvPr>
            <p:cNvSpPr txBox="1"/>
            <p:nvPr/>
          </p:nvSpPr>
          <p:spPr>
            <a:xfrm rot="2795625">
              <a:off x="9123199" y="3394738"/>
              <a:ext cx="1686559" cy="517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1F77B4"/>
                  </a:solidFill>
                </a:rPr>
                <a:t>Supply</a:t>
              </a:r>
              <a:endParaRPr lang="fr-CA">
                <a:solidFill>
                  <a:srgbClr val="1F77B4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88B16B-3DA0-078D-1A63-813822EBFE80}"/>
                </a:ext>
              </a:extLst>
            </p:cNvPr>
            <p:cNvSpPr txBox="1"/>
            <p:nvPr/>
          </p:nvSpPr>
          <p:spPr>
            <a:xfrm rot="21006435">
              <a:off x="8660490" y="1433241"/>
              <a:ext cx="2145634" cy="480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Demand</a:t>
              </a:r>
              <a:endParaRPr lang="fr-CA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774A07-ED7F-F5C7-B2B6-6B78710105B5}"/>
                </a:ext>
              </a:extLst>
            </p:cNvPr>
            <p:cNvSpPr txBox="1"/>
            <p:nvPr/>
          </p:nvSpPr>
          <p:spPr>
            <a:xfrm>
              <a:off x="8644716" y="482110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NSC</a:t>
              </a:r>
              <a:endParaRPr lang="fr-CA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79DB89-D191-38A5-BAC9-588C3C23F7AB}"/>
                </a:ext>
              </a:extLst>
            </p:cNvPr>
            <p:cNvSpPr txBox="1"/>
            <p:nvPr/>
          </p:nvSpPr>
          <p:spPr>
            <a:xfrm rot="16200000">
              <a:off x="6609059" y="2876771"/>
              <a:ext cx="60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Rate</a:t>
              </a:r>
              <a:endParaRPr lang="fr-CA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566A36-322B-D953-0F07-1922A1122E8B}"/>
              </a:ext>
            </a:extLst>
          </p:cNvPr>
          <p:cNvGrpSpPr/>
          <p:nvPr/>
        </p:nvGrpSpPr>
        <p:grpSpPr>
          <a:xfrm>
            <a:off x="5557808" y="0"/>
            <a:ext cx="3689885" cy="3713950"/>
            <a:chOff x="3719697" y="20722"/>
            <a:chExt cx="4383106" cy="41580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6911C7-E2FC-192B-505F-3ED717DF4431}"/>
                </a:ext>
              </a:extLst>
            </p:cNvPr>
            <p:cNvSpPr/>
            <p:nvPr/>
          </p:nvSpPr>
          <p:spPr>
            <a:xfrm>
              <a:off x="3779010" y="20722"/>
              <a:ext cx="4170191" cy="41580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D14B4E52-E945-087C-D3D6-6A9150049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8406" y="702193"/>
              <a:ext cx="2609850" cy="29337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101E0D-C397-141A-D649-84FD78F3646E}"/>
                </a:ext>
              </a:extLst>
            </p:cNvPr>
            <p:cNvSpPr txBox="1"/>
            <p:nvPr/>
          </p:nvSpPr>
          <p:spPr>
            <a:xfrm>
              <a:off x="5795929" y="578583"/>
              <a:ext cx="1401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Adjustable</a:t>
              </a:r>
              <a:endParaRPr lang="fr-CA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A569B1-5817-0F37-E68F-2D1F81660A5F}"/>
                </a:ext>
              </a:extLst>
            </p:cNvPr>
            <p:cNvSpPr txBox="1"/>
            <p:nvPr/>
          </p:nvSpPr>
          <p:spPr>
            <a:xfrm>
              <a:off x="4486375" y="2850255"/>
              <a:ext cx="680210" cy="413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NSC</a:t>
              </a:r>
              <a:endParaRPr lang="fr-CA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954566-9A8D-2ADC-7F52-08A62B32FBC4}"/>
                </a:ext>
              </a:extLst>
            </p:cNvPr>
            <p:cNvSpPr txBox="1"/>
            <p:nvPr/>
          </p:nvSpPr>
          <p:spPr>
            <a:xfrm>
              <a:off x="3809423" y="148423"/>
              <a:ext cx="3950466" cy="413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Photosynthesis = NSC supply </a:t>
              </a:r>
              <a:endParaRPr lang="fr-CA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434C49-7AEC-A731-2E40-1187E224D27F}"/>
                </a:ext>
              </a:extLst>
            </p:cNvPr>
            <p:cNvSpPr txBox="1"/>
            <p:nvPr/>
          </p:nvSpPr>
          <p:spPr>
            <a:xfrm>
              <a:off x="3719697" y="3718259"/>
              <a:ext cx="4383106" cy="413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Respiration + Growth = NSC Demand</a:t>
              </a:r>
              <a:endParaRPr lang="fr-CA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D821850-BA8D-4D50-94AE-FE5CDFEBF3CF}"/>
              </a:ext>
            </a:extLst>
          </p:cNvPr>
          <p:cNvSpPr txBox="1"/>
          <p:nvPr/>
        </p:nvSpPr>
        <p:spPr>
          <a:xfrm>
            <a:off x="371066" y="4775622"/>
            <a:ext cx="4954274" cy="707886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/>
              <a:t>Questions? Comments? </a:t>
            </a:r>
          </a:p>
          <a:p>
            <a:r>
              <a:rPr lang="en-US" sz="2000" dirty="0"/>
              <a:t>Hiring? Vous </a:t>
            </a:r>
            <a:r>
              <a:rPr lang="en-US" sz="2000" dirty="0" err="1"/>
              <a:t>engagez</a:t>
            </a:r>
            <a:r>
              <a:rPr lang="en-US" sz="2000" dirty="0"/>
              <a:t>?</a:t>
            </a:r>
            <a:endParaRPr lang="en-US" sz="20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681C4-4DFD-C801-4A3B-7B1FC2B4B4EC}"/>
              </a:ext>
            </a:extLst>
          </p:cNvPr>
          <p:cNvSpPr txBox="1"/>
          <p:nvPr/>
        </p:nvSpPr>
        <p:spPr>
          <a:xfrm>
            <a:off x="368378" y="5571463"/>
            <a:ext cx="4959555" cy="52322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 dirty="0"/>
              <a:t>leaves.and.lemmas@gmail.com</a:t>
            </a:r>
            <a:endParaRPr lang="fr-CA" sz="2800" b="1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E653F-8FEE-3496-A273-C4BCE54BEA71}"/>
              </a:ext>
            </a:extLst>
          </p:cNvPr>
          <p:cNvSpPr txBox="1"/>
          <p:nvPr/>
        </p:nvSpPr>
        <p:spPr>
          <a:xfrm>
            <a:off x="123463" y="1319512"/>
            <a:ext cx="5270338" cy="954107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Complex dynamics possible with simple regulation</a:t>
            </a:r>
            <a:endParaRPr lang="en-US" sz="2800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8A2C51-36AF-7B2F-195D-C29A6CE6180F}"/>
              </a:ext>
            </a:extLst>
          </p:cNvPr>
          <p:cNvSpPr txBox="1"/>
          <p:nvPr/>
        </p:nvSpPr>
        <p:spPr>
          <a:xfrm>
            <a:off x="121655" y="2812766"/>
            <a:ext cx="5270338" cy="954107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,Sans-Serif"/>
              <a:buChar char="•"/>
            </a:pPr>
            <a:r>
              <a:rPr lang="en-US" sz="2800" dirty="0">
                <a:ea typeface="+mn-lt"/>
                <a:cs typeface="+mn-lt"/>
              </a:rPr>
              <a:t>Regulation form determines balance point and attractor </a:t>
            </a:r>
          </a:p>
        </p:txBody>
      </p:sp>
    </p:spTree>
    <p:extLst>
      <p:ext uri="{BB962C8B-B14F-4D97-AF65-F5344CB8AC3E}">
        <p14:creationId xmlns:p14="http://schemas.microsoft.com/office/powerpoint/2010/main" val="275137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B2E95-9552-97F7-A0DA-9D899A02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F803EF-DB09-C83A-1385-113612B18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199" y="3877549"/>
            <a:ext cx="8229600" cy="274320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4C9C25A-BF66-4D59-55F4-96D292ED2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7381" y="237251"/>
            <a:ext cx="4597237" cy="3451671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2399446-0909-E009-D703-25E976BC8AB2}"/>
              </a:ext>
            </a:extLst>
          </p:cNvPr>
          <p:cNvSpPr/>
          <p:nvPr/>
        </p:nvSpPr>
        <p:spPr>
          <a:xfrm>
            <a:off x="4367016" y="4075888"/>
            <a:ext cx="1309991" cy="298315"/>
          </a:xfrm>
          <a:prstGeom prst="rightArrow">
            <a:avLst/>
          </a:prstGeom>
          <a:solidFill>
            <a:srgbClr val="E637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4F5AA4E-5E9F-A7B3-BBD1-DE5DB3761F75}"/>
              </a:ext>
            </a:extLst>
          </p:cNvPr>
          <p:cNvSpPr/>
          <p:nvPr/>
        </p:nvSpPr>
        <p:spPr>
          <a:xfrm>
            <a:off x="7084627" y="4075888"/>
            <a:ext cx="1309991" cy="298315"/>
          </a:xfrm>
          <a:prstGeom prst="rightArrow">
            <a:avLst/>
          </a:prstGeom>
          <a:solidFill>
            <a:srgbClr val="E637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46DFD6-1C99-DC7F-A827-D7C429E83AC8}"/>
              </a:ext>
            </a:extLst>
          </p:cNvPr>
          <p:cNvSpPr txBox="1"/>
          <p:nvPr/>
        </p:nvSpPr>
        <p:spPr>
          <a:xfrm>
            <a:off x="8976510" y="3429000"/>
            <a:ext cx="312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Stable for all environments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8051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87FC-8C62-67C7-249F-87B043DA5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BB17ADD-1262-DFD9-D8F9-D3CE7D788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86"/>
          <a:stretch/>
        </p:blipFill>
        <p:spPr>
          <a:xfrm>
            <a:off x="255262" y="340478"/>
            <a:ext cx="6181164" cy="617704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0A401D-B7E8-223F-BF82-7AF15618C5C6}"/>
              </a:ext>
            </a:extLst>
          </p:cNvPr>
          <p:cNvSpPr txBox="1"/>
          <p:nvPr/>
        </p:nvSpPr>
        <p:spPr>
          <a:xfrm rot="16200000">
            <a:off x="-2134660" y="2954125"/>
            <a:ext cx="5162145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NSC balance point (mass fraction)</a:t>
            </a:r>
            <a:endParaRPr lang="fr-C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71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CC0EDC-8A4D-7EDF-061F-ED7E430B5E2B}"/>
              </a:ext>
            </a:extLst>
          </p:cNvPr>
          <p:cNvSpPr/>
          <p:nvPr/>
        </p:nvSpPr>
        <p:spPr>
          <a:xfrm>
            <a:off x="6903076" y="1290132"/>
            <a:ext cx="4013859" cy="38664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9BBADB33-BD34-B934-1A11-8F44CC7CF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" t="10983" r="8632" b="4249"/>
          <a:stretch/>
        </p:blipFill>
        <p:spPr>
          <a:xfrm>
            <a:off x="7229747" y="1361383"/>
            <a:ext cx="3620316" cy="342589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9DDF68-A232-47A8-FD07-D07172FFB5EE}"/>
              </a:ext>
            </a:extLst>
          </p:cNvPr>
          <p:cNvSpPr txBox="1"/>
          <p:nvPr/>
        </p:nvSpPr>
        <p:spPr>
          <a:xfrm>
            <a:off x="8574527" y="4787278"/>
            <a:ext cx="131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NSC</a:t>
            </a:r>
            <a:endParaRPr lang="fr-CA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77B8D-6D24-18A1-C8C3-7DF1BB1C964D}"/>
              </a:ext>
            </a:extLst>
          </p:cNvPr>
          <p:cNvSpPr txBox="1"/>
          <p:nvPr/>
        </p:nvSpPr>
        <p:spPr>
          <a:xfrm rot="16200000">
            <a:off x="6380798" y="2779660"/>
            <a:ext cx="131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Rate</a:t>
            </a:r>
            <a:endParaRPr lang="fr-CA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18ED8B-A2EE-D02F-7E9E-7CB41CD9DEA6}"/>
              </a:ext>
            </a:extLst>
          </p:cNvPr>
          <p:cNvSpPr/>
          <p:nvPr/>
        </p:nvSpPr>
        <p:spPr>
          <a:xfrm>
            <a:off x="695528" y="1067985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399A5A-98A0-D385-C68A-DED1FF09C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924" y="1749456"/>
            <a:ext cx="2609850" cy="2933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B1D719-0109-7D1B-F7FD-3695EE4B520C}"/>
              </a:ext>
            </a:extLst>
          </p:cNvPr>
          <p:cNvSpPr txBox="1"/>
          <p:nvPr/>
        </p:nvSpPr>
        <p:spPr>
          <a:xfrm>
            <a:off x="2712447" y="1625846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Adjustable</a:t>
            </a:r>
            <a:endParaRPr lang="fr-CA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EDF5A9-C25F-8668-3086-99F7FED864C1}"/>
              </a:ext>
            </a:extLst>
          </p:cNvPr>
          <p:cNvSpPr txBox="1"/>
          <p:nvPr/>
        </p:nvSpPr>
        <p:spPr>
          <a:xfrm>
            <a:off x="1459001" y="3897518"/>
            <a:ext cx="62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NSC</a:t>
            </a:r>
            <a:endParaRPr lang="fr-CA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AFBA7D-0786-4B0E-08EA-2C56ACADDE6C}"/>
              </a:ext>
            </a:extLst>
          </p:cNvPr>
          <p:cNvSpPr txBox="1"/>
          <p:nvPr/>
        </p:nvSpPr>
        <p:spPr>
          <a:xfrm>
            <a:off x="725941" y="1195686"/>
            <a:ext cx="168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Photosynthesis</a:t>
            </a:r>
            <a:endParaRPr lang="fr-CA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5F8775-1DAD-2ABF-516B-24DBCF5BDC9C}"/>
              </a:ext>
            </a:extLst>
          </p:cNvPr>
          <p:cNvSpPr txBox="1"/>
          <p:nvPr/>
        </p:nvSpPr>
        <p:spPr>
          <a:xfrm>
            <a:off x="2427385" y="4711747"/>
            <a:ext cx="232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Respiration + Growth</a:t>
            </a:r>
            <a:endParaRPr lang="fr-CA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42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B28-6A1E-B2C5-50E6-8B1ABFB4A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408D1E3-6D48-1489-EB85-4D933FDC8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5" y="165438"/>
            <a:ext cx="5852171" cy="4389128"/>
          </a:xfr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EC2FEEE-CE1C-F6AC-1ACD-836454DA9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974" y="165438"/>
            <a:ext cx="5852172" cy="438912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3B61047-A33F-32EE-F6D7-5897F0450711}"/>
              </a:ext>
            </a:extLst>
          </p:cNvPr>
          <p:cNvSpPr/>
          <p:nvPr/>
        </p:nvSpPr>
        <p:spPr>
          <a:xfrm>
            <a:off x="1027889" y="4714618"/>
            <a:ext cx="10136221" cy="823609"/>
          </a:xfrm>
          <a:prstGeom prst="rightArrow">
            <a:avLst/>
          </a:prstGeom>
          <a:solidFill>
            <a:schemeClr val="tx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Slower rate of supply and demand</a:t>
            </a:r>
            <a:endParaRPr lang="fr-CA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5BD49A-A028-A3C6-28C6-7E5F41DB8336}"/>
              </a:ext>
            </a:extLst>
          </p:cNvPr>
          <p:cNvCxnSpPr/>
          <p:nvPr/>
        </p:nvCxnSpPr>
        <p:spPr>
          <a:xfrm>
            <a:off x="2343313" y="541055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A17369-E94F-1BA5-FF6E-21DF021293E2}"/>
              </a:ext>
            </a:extLst>
          </p:cNvPr>
          <p:cNvCxnSpPr/>
          <p:nvPr/>
        </p:nvCxnSpPr>
        <p:spPr>
          <a:xfrm>
            <a:off x="8228547" y="541055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EA2197-9A7D-8CA7-7CF5-907789F0EFA9}"/>
              </a:ext>
            </a:extLst>
          </p:cNvPr>
          <p:cNvCxnSpPr/>
          <p:nvPr/>
        </p:nvCxnSpPr>
        <p:spPr>
          <a:xfrm>
            <a:off x="10164352" y="258952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437455-3DA0-1DE0-56D6-431A43849CEF}"/>
              </a:ext>
            </a:extLst>
          </p:cNvPr>
          <p:cNvCxnSpPr>
            <a:cxnSpLocks/>
          </p:cNvCxnSpPr>
          <p:nvPr/>
        </p:nvCxnSpPr>
        <p:spPr>
          <a:xfrm>
            <a:off x="3053433" y="541055"/>
            <a:ext cx="0" cy="9135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C03E7FC-95F9-35DC-6564-B028F5F270FA}"/>
              </a:ext>
            </a:extLst>
          </p:cNvPr>
          <p:cNvSpPr txBox="1"/>
          <p:nvPr/>
        </p:nvSpPr>
        <p:spPr>
          <a:xfrm rot="16200000">
            <a:off x="-686397" y="3244334"/>
            <a:ext cx="2239383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NSC  (mass fraction)</a:t>
            </a:r>
            <a:endParaRPr lang="fr-CA">
              <a:solidFill>
                <a:srgbClr val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D53DD8-4E3F-761E-88D8-8671CB1EACE2}"/>
              </a:ext>
            </a:extLst>
          </p:cNvPr>
          <p:cNvSpPr txBox="1"/>
          <p:nvPr/>
        </p:nvSpPr>
        <p:spPr>
          <a:xfrm rot="16200000">
            <a:off x="-637054" y="1054295"/>
            <a:ext cx="2140697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Supply rate </a:t>
            </a:r>
            <a:endParaRPr lang="fr-C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85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8F613-D6D9-135E-9A52-094B7833C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E147D-B413-482D-5586-8871942ED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8932C348-2BD5-4180-5F44-64E2498F4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62" y="340478"/>
            <a:ext cx="11681476" cy="6177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4A2C93-FFB9-4435-A587-9B3753F82F03}"/>
              </a:ext>
            </a:extLst>
          </p:cNvPr>
          <p:cNvSpPr txBox="1"/>
          <p:nvPr/>
        </p:nvSpPr>
        <p:spPr>
          <a:xfrm rot="16200000">
            <a:off x="-2134660" y="2954125"/>
            <a:ext cx="5162145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NSC balance point (mass fraction)</a:t>
            </a:r>
            <a:endParaRPr lang="fr-C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150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DCF7-6C4C-5706-DBF7-A2B2861B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917796-7323-9832-3575-95AC159FC307}"/>
              </a:ext>
            </a:extLst>
          </p:cNvPr>
          <p:cNvSpPr/>
          <p:nvPr/>
        </p:nvSpPr>
        <p:spPr>
          <a:xfrm>
            <a:off x="466166" y="190047"/>
            <a:ext cx="11531281" cy="6483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5A6CBC3-A908-E435-2886-7089A6D0F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4" b="43338"/>
          <a:stretch/>
        </p:blipFill>
        <p:spPr>
          <a:xfrm>
            <a:off x="685975" y="953311"/>
            <a:ext cx="11039859" cy="2866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0950B-3A0C-4931-6D88-018F89E64043}"/>
              </a:ext>
            </a:extLst>
          </p:cNvPr>
          <p:cNvSpPr txBox="1"/>
          <p:nvPr/>
        </p:nvSpPr>
        <p:spPr>
          <a:xfrm rot="16200000">
            <a:off x="-747235" y="2201855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NSC  (mass fraction)</a:t>
            </a:r>
            <a:endParaRPr lang="fr-CA">
              <a:solidFill>
                <a:srgbClr val="0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45E334-B980-D9DE-D9D2-97B3C1347BD1}"/>
              </a:ext>
            </a:extLst>
          </p:cNvPr>
          <p:cNvCxnSpPr>
            <a:cxnSpLocks/>
          </p:cNvCxnSpPr>
          <p:nvPr/>
        </p:nvCxnSpPr>
        <p:spPr>
          <a:xfrm>
            <a:off x="10421565" y="432578"/>
            <a:ext cx="0" cy="13748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91A7AD-032D-6996-6DD7-B3D819E25785}"/>
              </a:ext>
            </a:extLst>
          </p:cNvPr>
          <p:cNvCxnSpPr>
            <a:cxnSpLocks/>
          </p:cNvCxnSpPr>
          <p:nvPr/>
        </p:nvCxnSpPr>
        <p:spPr>
          <a:xfrm flipH="1" flipV="1">
            <a:off x="9964366" y="1404026"/>
            <a:ext cx="16213" cy="12872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11DA4A-95F4-274F-E150-865C576A8791}"/>
              </a:ext>
            </a:extLst>
          </p:cNvPr>
          <p:cNvSpPr/>
          <p:nvPr/>
        </p:nvSpPr>
        <p:spPr>
          <a:xfrm>
            <a:off x="1274323" y="3996110"/>
            <a:ext cx="9643353" cy="823609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Increasing seasonal amplitude of NSC supply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4828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964CA-72BC-A184-37CB-21FF9E845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03CC-7DFF-BD86-EE56-B9C2AABEF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1F46A9-0979-3563-6605-A0B74190B199}"/>
              </a:ext>
            </a:extLst>
          </p:cNvPr>
          <p:cNvSpPr/>
          <p:nvPr/>
        </p:nvSpPr>
        <p:spPr>
          <a:xfrm>
            <a:off x="234036" y="202066"/>
            <a:ext cx="11743955" cy="6483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C8D52ED-B6AC-2B1F-6226-2B87923C0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 t="13581" b="43938"/>
          <a:stretch/>
        </p:blipFill>
        <p:spPr>
          <a:xfrm>
            <a:off x="765243" y="1128409"/>
            <a:ext cx="11000074" cy="2684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8E843B-7658-C2F9-A6DA-7F3593D66D08}"/>
              </a:ext>
            </a:extLst>
          </p:cNvPr>
          <p:cNvSpPr txBox="1"/>
          <p:nvPr/>
        </p:nvSpPr>
        <p:spPr>
          <a:xfrm rot="16200000">
            <a:off x="-897092" y="2059217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NSC  (mass fraction)</a:t>
            </a:r>
            <a:endParaRPr lang="fr-CA">
              <a:solidFill>
                <a:srgbClr val="000000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CC72DFD-3BAC-642F-A02E-629C580D0283}"/>
              </a:ext>
            </a:extLst>
          </p:cNvPr>
          <p:cNvSpPr/>
          <p:nvPr/>
        </p:nvSpPr>
        <p:spPr>
          <a:xfrm>
            <a:off x="1027889" y="4714618"/>
            <a:ext cx="10136221" cy="823609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Increasing seasonal amplitude of NSC demand</a:t>
            </a:r>
            <a:endParaRPr lang="fr-CA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707083-3FB9-F913-2660-7E8C3B5B5F1D}"/>
              </a:ext>
            </a:extLst>
          </p:cNvPr>
          <p:cNvCxnSpPr>
            <a:cxnSpLocks/>
          </p:cNvCxnSpPr>
          <p:nvPr/>
        </p:nvCxnSpPr>
        <p:spPr>
          <a:xfrm flipV="1">
            <a:off x="10162161" y="3751579"/>
            <a:ext cx="0" cy="10344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B5D559-FB61-15AC-AB31-DC16DAA54093}"/>
              </a:ext>
            </a:extLst>
          </p:cNvPr>
          <p:cNvCxnSpPr>
            <a:cxnSpLocks/>
          </p:cNvCxnSpPr>
          <p:nvPr/>
        </p:nvCxnSpPr>
        <p:spPr>
          <a:xfrm>
            <a:off x="9675779" y="810673"/>
            <a:ext cx="0" cy="13960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67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5E34-8286-E891-5EA6-B17BB7702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99AA4C-6E10-6509-C0FC-58591EE90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175" y="3096419"/>
            <a:ext cx="5581650" cy="18097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A94356-AB95-972E-E05D-0BAF95D76610}"/>
              </a:ext>
            </a:extLst>
          </p:cNvPr>
          <p:cNvSpPr/>
          <p:nvPr/>
        </p:nvSpPr>
        <p:spPr>
          <a:xfrm>
            <a:off x="273132" y="213756"/>
            <a:ext cx="11649694" cy="64606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269E92-AC9E-07F0-20BB-44C04F8F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2244" y="2517192"/>
            <a:ext cx="3001425" cy="9731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1AF6B9C-2306-F76A-277F-A0C72447F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5512" y="490001"/>
            <a:ext cx="5076206" cy="18097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88A6DED-C767-6257-FFCB-B68863921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1404" y="3592084"/>
            <a:ext cx="2832265" cy="283226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632A4BC-265E-142C-1395-07F79A79EA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2484" y="1492548"/>
            <a:ext cx="5158270" cy="387290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D51B25F-DE4C-3496-D0E7-56B1C6290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92484" y="510404"/>
            <a:ext cx="26098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5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91980-8F38-FF7C-941B-03F30875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4274"/>
            <a:ext cx="10515600" cy="1325563"/>
          </a:xfrm>
        </p:spPr>
        <p:txBody>
          <a:bodyPr/>
          <a:lstStyle/>
          <a:p>
            <a:endParaRPr lang="fr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4562B-700C-6D2A-F71B-E0A007135956}"/>
              </a:ext>
            </a:extLst>
          </p:cNvPr>
          <p:cNvSpPr txBox="1"/>
          <p:nvPr/>
        </p:nvSpPr>
        <p:spPr>
          <a:xfrm>
            <a:off x="8645996" y="1017886"/>
            <a:ext cx="30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 1. </a:t>
            </a:r>
            <a:r>
              <a:rPr lang="en-US" err="1"/>
              <a:t>Fatichi</a:t>
            </a:r>
            <a:r>
              <a:rPr lang="en-US"/>
              <a:t> et al. 2019</a:t>
            </a:r>
            <a:endParaRPr lang="fr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110E8-FC76-E8B2-6EDE-1C9644DAB676}"/>
              </a:ext>
            </a:extLst>
          </p:cNvPr>
          <p:cNvSpPr txBox="1"/>
          <p:nvPr/>
        </p:nvSpPr>
        <p:spPr>
          <a:xfrm>
            <a:off x="2158605" y="5035070"/>
            <a:ext cx="7874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Nonstructural carbohydrates = NSC = sugars + starch </a:t>
            </a:r>
            <a:endParaRPr lang="fr-CA" sz="2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578449-53F1-C390-DF64-02E84AE79594}"/>
              </a:ext>
            </a:extLst>
          </p:cNvPr>
          <p:cNvGrpSpPr>
            <a:grpSpLocks noChangeAspect="1"/>
          </p:cNvGrpSpPr>
          <p:nvPr/>
        </p:nvGrpSpPr>
        <p:grpSpPr>
          <a:xfrm>
            <a:off x="847099" y="1452106"/>
            <a:ext cx="10019757" cy="3395462"/>
            <a:chOff x="2193234" y="2033309"/>
            <a:chExt cx="6619461" cy="22431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B6938C-78D4-97BE-0EDF-CDF5492AA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912" r="26271" b="51893"/>
            <a:stretch/>
          </p:blipFill>
          <p:spPr>
            <a:xfrm>
              <a:off x="2193234" y="2033309"/>
              <a:ext cx="6619461" cy="22431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072301-BD48-5383-0B70-7BABEEAFA71D}"/>
                </a:ext>
              </a:extLst>
            </p:cNvPr>
            <p:cNvSpPr/>
            <p:nvPr/>
          </p:nvSpPr>
          <p:spPr>
            <a:xfrm>
              <a:off x="8282503" y="2467279"/>
              <a:ext cx="498859" cy="1685710"/>
            </a:xfrm>
            <a:prstGeom prst="rect">
              <a:avLst/>
            </a:prstGeom>
            <a:solidFill>
              <a:srgbClr val="E2E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9E6655-AB9E-D0A6-3C70-8A92B46EC289}"/>
                </a:ext>
              </a:extLst>
            </p:cNvPr>
            <p:cNvSpPr txBox="1"/>
            <p:nvPr/>
          </p:nvSpPr>
          <p:spPr>
            <a:xfrm>
              <a:off x="4909226" y="2595996"/>
              <a:ext cx="985736" cy="304995"/>
            </a:xfrm>
            <a:prstGeom prst="rect">
              <a:avLst/>
            </a:prstGeom>
            <a:solidFill>
              <a:srgbClr val="E2EBD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</a:rPr>
                <a:t>Storage</a:t>
              </a:r>
              <a:endParaRPr lang="fr-CA" sz="240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B009AC-988E-FCA8-0C28-D9BDB359E1F3}"/>
                </a:ext>
              </a:extLst>
            </p:cNvPr>
            <p:cNvSpPr txBox="1"/>
            <p:nvPr/>
          </p:nvSpPr>
          <p:spPr>
            <a:xfrm>
              <a:off x="6260461" y="2419072"/>
              <a:ext cx="1241352" cy="264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Respiration</a:t>
              </a:r>
              <a:endParaRPr lang="fr-CA" sz="1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83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1A3F3-9FFF-ECA2-801F-DDE91D5C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Homeostatic dynamics</a:t>
            </a:r>
            <a:endParaRPr lang="fr-CA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0B874439-26EB-9B02-8AA5-F0A6C5952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3" y="1786731"/>
            <a:ext cx="6213639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0C5D0E-5E75-B2D5-5EBB-00B6A0F9F523}"/>
              </a:ext>
            </a:extLst>
          </p:cNvPr>
          <p:cNvSpPr txBox="1"/>
          <p:nvPr/>
        </p:nvSpPr>
        <p:spPr>
          <a:xfrm rot="16200000">
            <a:off x="-1003977" y="3669145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NSC  (mass fraction)</a:t>
            </a:r>
            <a:endParaRPr lang="fr-CA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F92C0-C8DD-CB57-D360-BF6196B15423}"/>
              </a:ext>
            </a:extLst>
          </p:cNvPr>
          <p:cNvSpPr txBox="1"/>
          <p:nvPr/>
        </p:nvSpPr>
        <p:spPr>
          <a:xfrm>
            <a:off x="2297949" y="5953403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Time (y)</a:t>
            </a:r>
            <a:endParaRPr lang="fr-CA">
              <a:solidFill>
                <a:srgbClr val="00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661418-094F-E0F7-B345-BD22EE661BC0}"/>
              </a:ext>
            </a:extLst>
          </p:cNvPr>
          <p:cNvGrpSpPr/>
          <p:nvPr/>
        </p:nvGrpSpPr>
        <p:grpSpPr>
          <a:xfrm>
            <a:off x="7470628" y="1801365"/>
            <a:ext cx="3739903" cy="3255270"/>
            <a:chOff x="7261078" y="1887200"/>
            <a:chExt cx="3739903" cy="3255270"/>
          </a:xfrm>
        </p:grpSpPr>
        <p:pic>
          <p:nvPicPr>
            <p:cNvPr id="13" name="Picture 12" descr="Chart, line chart&#10;&#10;Description automatically generated">
              <a:extLst>
                <a:ext uri="{FF2B5EF4-FFF2-40B4-BE49-F238E27FC236}">
                  <a16:creationId xmlns:a16="http://schemas.microsoft.com/office/drawing/2014/main" id="{565F313F-EF91-819E-97F2-4E097287B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1078" y="1887200"/>
              <a:ext cx="3739903" cy="325527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D55EF1-968F-F852-A3A6-2B31AF264DEE}"/>
                </a:ext>
              </a:extLst>
            </p:cNvPr>
            <p:cNvSpPr txBox="1"/>
            <p:nvPr/>
          </p:nvSpPr>
          <p:spPr>
            <a:xfrm rot="2494629">
              <a:off x="8954005" y="3463011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1F77B4"/>
                  </a:solidFill>
                </a:rPr>
                <a:t>Supply Rate</a:t>
              </a:r>
              <a:endParaRPr lang="fr-CA">
                <a:solidFill>
                  <a:srgbClr val="1F77B4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791108-6248-75A3-78AF-8490D3E6B44F}"/>
                </a:ext>
              </a:extLst>
            </p:cNvPr>
            <p:cNvSpPr txBox="1"/>
            <p:nvPr/>
          </p:nvSpPr>
          <p:spPr>
            <a:xfrm>
              <a:off x="8954004" y="2102601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Demand Rate</a:t>
              </a:r>
              <a:endParaRPr lang="fr-CA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128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DDA9A-13B1-4A4E-5C67-6B41AECA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778C075-910C-D753-3BD4-BC84DF770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B38D6AC-B947-47B7-177C-72E08386C0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900" t="46129" r="7385" b="43991"/>
          <a:stretch/>
        </p:blipFill>
        <p:spPr>
          <a:xfrm>
            <a:off x="6400800" y="1898842"/>
            <a:ext cx="4778908" cy="4338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47642F5-5F12-F073-3832-7A90A4FDEE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8919"/>
          <a:stretch/>
        </p:blipFill>
        <p:spPr>
          <a:xfrm>
            <a:off x="7023749" y="2623101"/>
            <a:ext cx="37366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2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64A8-DC57-D534-99DD-36D010A6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5E1DE79-5FB1-555E-1FFF-D90E3814A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654" t="10561" r="41161" b="8118"/>
          <a:stretch/>
        </p:blipFill>
        <p:spPr>
          <a:xfrm>
            <a:off x="6306642" y="547265"/>
            <a:ext cx="654097" cy="3570832"/>
          </a:xfrm>
          <a:prstGeom prst="rect">
            <a:avLst/>
          </a:prstGeom>
        </p:spPr>
      </p:pic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92D0F424-7D54-0371-DEC2-5C83D44F0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B631958-3B4E-7900-5159-B62499792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9929"/>
          <a:stretch/>
        </p:blipFill>
        <p:spPr>
          <a:xfrm>
            <a:off x="7637561" y="460497"/>
            <a:ext cx="3662767" cy="3657600"/>
          </a:xfrm>
        </p:spPr>
      </p:pic>
    </p:spTree>
    <p:extLst>
      <p:ext uri="{BB962C8B-B14F-4D97-AF65-F5344CB8AC3E}">
        <p14:creationId xmlns:p14="http://schemas.microsoft.com/office/powerpoint/2010/main" val="184718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2E217-2DAA-92A7-28DD-4031F3C0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828A7B4-35ED-61C1-0681-F193DAF6F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71" y="1866166"/>
            <a:ext cx="8778257" cy="4270256"/>
          </a:xfrm>
        </p:spPr>
      </p:pic>
    </p:spTree>
    <p:extLst>
      <p:ext uri="{BB962C8B-B14F-4D97-AF65-F5344CB8AC3E}">
        <p14:creationId xmlns:p14="http://schemas.microsoft.com/office/powerpoint/2010/main" val="2467439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31E2-0220-7F82-4E7B-73A971C9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here to there…</a:t>
            </a:r>
            <a:endParaRPr lang="fr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F024E-B92D-1E68-E844-A80B03065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6" t="9527" r="32415" b="55228"/>
          <a:stretch/>
        </p:blipFill>
        <p:spPr>
          <a:xfrm>
            <a:off x="319216" y="2607276"/>
            <a:ext cx="5980672" cy="164344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BCC42F-9D53-09F7-F19C-B232A4191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6066" y="253742"/>
            <a:ext cx="6350516" cy="635051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245DC79-D4CA-3C0E-F8DC-9B29B79EC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CA" dirty="0" err="1">
                <a:cs typeface="Calibri"/>
              </a:rPr>
              <a:t>From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processes</a:t>
            </a:r>
            <a:r>
              <a:rPr lang="fr-CA" dirty="0">
                <a:cs typeface="Calibri"/>
              </a:rPr>
              <a:t> to </a:t>
            </a:r>
            <a:r>
              <a:rPr lang="fr-CA" dirty="0" err="1">
                <a:cs typeface="Calibri"/>
              </a:rPr>
              <a:t>dynamics</a:t>
            </a:r>
            <a:endParaRPr lang="fr-CA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F221FB-1D74-2BF6-977B-41F750057D54}"/>
              </a:ext>
            </a:extLst>
          </p:cNvPr>
          <p:cNvSpPr txBox="1"/>
          <p:nvPr/>
        </p:nvSpPr>
        <p:spPr>
          <a:xfrm>
            <a:off x="6858001" y="496371"/>
            <a:ext cx="225334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Loblolly Pine Saplings (</a:t>
            </a:r>
            <a:r>
              <a:rPr lang="en-US" i="1"/>
              <a:t>Pinus </a:t>
            </a:r>
            <a:r>
              <a:rPr lang="en-US" i="1" err="1"/>
              <a:t>taeda</a:t>
            </a:r>
            <a:r>
              <a:rPr lang="en-US" i="1"/>
              <a:t>)</a:t>
            </a:r>
            <a:endParaRPr lang="fr-CA" i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34B8D-FD72-5612-BDEA-4C977268BC56}"/>
              </a:ext>
            </a:extLst>
          </p:cNvPr>
          <p:cNvSpPr txBox="1"/>
          <p:nvPr/>
        </p:nvSpPr>
        <p:spPr>
          <a:xfrm>
            <a:off x="3093679" y="2788153"/>
            <a:ext cx="985736" cy="369332"/>
          </a:xfrm>
          <a:prstGeom prst="rect">
            <a:avLst/>
          </a:prstGeom>
          <a:solidFill>
            <a:srgbClr val="E2EBD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Storage</a:t>
            </a:r>
            <a:endParaRPr lang="fr-CA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E3C24-620D-2C58-03C4-F9DE3593FDB5}"/>
              </a:ext>
            </a:extLst>
          </p:cNvPr>
          <p:cNvSpPr txBox="1"/>
          <p:nvPr/>
        </p:nvSpPr>
        <p:spPr>
          <a:xfrm>
            <a:off x="4436095" y="2532267"/>
            <a:ext cx="1241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Respiration</a:t>
            </a:r>
            <a:endParaRPr lang="fr-CA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93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C31492-9367-1227-4117-5694C5B2B019}"/>
              </a:ext>
            </a:extLst>
          </p:cNvPr>
          <p:cNvSpPr/>
          <p:nvPr/>
        </p:nvSpPr>
        <p:spPr>
          <a:xfrm>
            <a:off x="898676" y="1362284"/>
            <a:ext cx="4170191" cy="52757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94BF7-9602-8076-0496-1005C608B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458"/>
            <a:ext cx="10515600" cy="1325563"/>
          </a:xfrm>
        </p:spPr>
        <p:txBody>
          <a:bodyPr>
            <a:normAutofit/>
          </a:bodyPr>
          <a:lstStyle/>
          <a:p>
            <a:r>
              <a:rPr lang="fr-CA" sz="2800" dirty="0">
                <a:cs typeface="Calibri Light"/>
              </a:rPr>
              <a:t>Carbon mass balance </a:t>
            </a:r>
            <a:r>
              <a:rPr lang="fr-CA" sz="2800" dirty="0" err="1">
                <a:cs typeface="Calibri Light"/>
              </a:rPr>
              <a:t>analogy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347C8EA-70CB-21B4-AA4D-3BD43E044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072" y="2043756"/>
            <a:ext cx="2609850" cy="2933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C458A3-9234-C8C1-4490-FC9654970CCB}"/>
              </a:ext>
            </a:extLst>
          </p:cNvPr>
          <p:cNvSpPr txBox="1"/>
          <p:nvPr/>
        </p:nvSpPr>
        <p:spPr>
          <a:xfrm>
            <a:off x="2431786" y="1920146"/>
            <a:ext cx="2632709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Environment influence </a:t>
            </a:r>
          </a:p>
          <a:p>
            <a:r>
              <a:rPr lang="en-US" dirty="0">
                <a:solidFill>
                  <a:schemeClr val="bg1"/>
                </a:solidFill>
              </a:rPr>
              <a:t>changes valves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7AFF1-58EF-AA4F-8137-C908321F7F3F}"/>
              </a:ext>
            </a:extLst>
          </p:cNvPr>
          <p:cNvSpPr txBox="1"/>
          <p:nvPr/>
        </p:nvSpPr>
        <p:spPr>
          <a:xfrm>
            <a:off x="1662149" y="4191818"/>
            <a:ext cx="62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NSC</a:t>
            </a:r>
            <a:endParaRPr lang="fr-CA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C739F-2EC3-91A5-5A61-F75A44394C81}"/>
              </a:ext>
            </a:extLst>
          </p:cNvPr>
          <p:cNvSpPr txBox="1"/>
          <p:nvPr/>
        </p:nvSpPr>
        <p:spPr>
          <a:xfrm>
            <a:off x="904899" y="1489986"/>
            <a:ext cx="417114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rgbClr val="1F77B4"/>
                </a:solidFill>
              </a:rPr>
              <a:t>Photosynthesis = NSC supply </a:t>
            </a:r>
            <a:endParaRPr lang="fr-CA" sz="2400">
              <a:solidFill>
                <a:srgbClr val="1F77B4"/>
              </a:solidFill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5E038A-8A38-5F2F-A373-B8A775C16240}"/>
              </a:ext>
            </a:extLst>
          </p:cNvPr>
          <p:cNvSpPr txBox="1"/>
          <p:nvPr/>
        </p:nvSpPr>
        <p:spPr>
          <a:xfrm>
            <a:off x="881954" y="5002756"/>
            <a:ext cx="418691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Respiration + Growth = NSC Demand</a:t>
            </a:r>
            <a:endParaRPr lang="fr-CA" sz="2000" dirty="0">
              <a:solidFill>
                <a:srgbClr val="FF0000"/>
              </a:solidFill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5CB81B-BA81-1987-21DA-1FF9208C7305}"/>
                  </a:ext>
                </a:extLst>
              </p:cNvPr>
              <p:cNvSpPr txBox="1"/>
              <p:nvPr/>
            </p:nvSpPr>
            <p:spPr>
              <a:xfrm>
                <a:off x="1259726" y="5873893"/>
                <a:ext cx="292599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NSC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supply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demand</m:t>
                      </m:r>
                    </m:oMath>
                  </m:oMathPara>
                </a14:m>
                <a:endParaRPr lang="fr-CA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5CB81B-BA81-1987-21DA-1FF9208C7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726" y="5873893"/>
                <a:ext cx="2925994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437645A-E835-3AEB-75E3-1426E6485A7A}"/>
              </a:ext>
            </a:extLst>
          </p:cNvPr>
          <p:cNvSpPr/>
          <p:nvPr/>
        </p:nvSpPr>
        <p:spPr>
          <a:xfrm>
            <a:off x="7381945" y="280327"/>
            <a:ext cx="4170191" cy="64875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08E0FDD-9B2E-D200-7DFC-2DF78D18E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987" y="365125"/>
            <a:ext cx="3840813" cy="62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2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2A34-2A60-9CDD-71F4-1C0ECC33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800" dirty="0" err="1">
                <a:cs typeface="Calibri Light"/>
              </a:rPr>
              <a:t>Supply</a:t>
            </a:r>
            <a:r>
              <a:rPr lang="fr-CA" sz="2800" dirty="0">
                <a:cs typeface="Calibri Light"/>
              </a:rPr>
              <a:t> and </a:t>
            </a:r>
            <a:r>
              <a:rPr lang="fr-CA" sz="2800" dirty="0" err="1">
                <a:cs typeface="Calibri Light"/>
              </a:rPr>
              <a:t>demand</a:t>
            </a:r>
            <a:r>
              <a:rPr lang="fr-CA" sz="2800" dirty="0">
                <a:cs typeface="Calibri Light"/>
              </a:rPr>
              <a:t> feedback = </a:t>
            </a:r>
            <a:br>
              <a:rPr lang="fr-CA" sz="2800" dirty="0">
                <a:cs typeface="Calibri Light"/>
              </a:rPr>
            </a:br>
            <a:r>
              <a:rPr lang="fr-CA" sz="2800" dirty="0">
                <a:cs typeface="Calibri Light"/>
              </a:rPr>
              <a:t>how </a:t>
            </a:r>
            <a:r>
              <a:rPr lang="fr-CA" sz="2800" dirty="0" err="1">
                <a:cs typeface="Calibri Light"/>
              </a:rPr>
              <a:t>inflow</a:t>
            </a:r>
            <a:r>
              <a:rPr lang="fr-CA" sz="2800" dirty="0">
                <a:cs typeface="Calibri Light"/>
              </a:rPr>
              <a:t> and </a:t>
            </a:r>
            <a:r>
              <a:rPr lang="fr-CA" sz="2800" dirty="0" err="1">
                <a:cs typeface="Calibri Light"/>
              </a:rPr>
              <a:t>outflow</a:t>
            </a:r>
            <a:r>
              <a:rPr lang="fr-CA" sz="2800" dirty="0">
                <a:cs typeface="Calibri Light"/>
              </a:rPr>
              <a:t> </a:t>
            </a:r>
            <a:r>
              <a:rPr lang="fr-CA" sz="2800" dirty="0" err="1">
                <a:cs typeface="Calibri Light"/>
              </a:rPr>
              <a:t>depends</a:t>
            </a:r>
            <a:r>
              <a:rPr lang="fr-CA" sz="2800" dirty="0">
                <a:cs typeface="Calibri Light"/>
              </a:rPr>
              <a:t> on NSC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BAD2DF-648B-5CE6-57BD-CA5A0A0DC7DC}"/>
              </a:ext>
            </a:extLst>
          </p:cNvPr>
          <p:cNvGrpSpPr/>
          <p:nvPr/>
        </p:nvGrpSpPr>
        <p:grpSpPr>
          <a:xfrm>
            <a:off x="1096875" y="1828008"/>
            <a:ext cx="4820920" cy="4490720"/>
            <a:chOff x="6665028" y="870819"/>
            <a:chExt cx="4820920" cy="44907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783F0B-A64E-C619-41F2-7587B05EDCFD}"/>
                </a:ext>
              </a:extLst>
            </p:cNvPr>
            <p:cNvSpPr/>
            <p:nvPr/>
          </p:nvSpPr>
          <p:spPr>
            <a:xfrm>
              <a:off x="6665028" y="870819"/>
              <a:ext cx="4820920" cy="4490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3B459516-2CE5-BA7C-F11C-5F8B4DEA5F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30" t="9081" r="7609"/>
            <a:stretch/>
          </p:blipFill>
          <p:spPr>
            <a:xfrm>
              <a:off x="6728419" y="1198691"/>
              <a:ext cx="4097818" cy="41048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8D7E00-2673-4FDE-979E-5318B12D74A9}"/>
                </a:ext>
              </a:extLst>
            </p:cNvPr>
            <p:cNvSpPr txBox="1"/>
            <p:nvPr/>
          </p:nvSpPr>
          <p:spPr>
            <a:xfrm rot="2795625">
              <a:off x="8928064" y="3426017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1F77B4"/>
                  </a:solidFill>
                </a:rPr>
                <a:t>Supply </a:t>
              </a:r>
              <a:endParaRPr lang="fr-CA">
                <a:solidFill>
                  <a:srgbClr val="1F77B4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5E5287-BC28-9136-0AEE-4B8BBDDE9B31}"/>
                </a:ext>
              </a:extLst>
            </p:cNvPr>
            <p:cNvSpPr txBox="1"/>
            <p:nvPr/>
          </p:nvSpPr>
          <p:spPr>
            <a:xfrm rot="21006435">
              <a:off x="8663904" y="1525426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Demand</a:t>
              </a:r>
              <a:endParaRPr lang="fr-CA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77FD24-6A6C-C73F-5DFE-1A9DA0B2F07D}"/>
                </a:ext>
              </a:extLst>
            </p:cNvPr>
            <p:cNvSpPr txBox="1"/>
            <p:nvPr/>
          </p:nvSpPr>
          <p:spPr>
            <a:xfrm>
              <a:off x="8644716" y="482110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NSC</a:t>
              </a:r>
              <a:endParaRPr lang="fr-CA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92192F-DC1C-7B7D-ADD7-F968C8785821}"/>
                </a:ext>
              </a:extLst>
            </p:cNvPr>
            <p:cNvSpPr txBox="1"/>
            <p:nvPr/>
          </p:nvSpPr>
          <p:spPr>
            <a:xfrm rot="16200000">
              <a:off x="6609059" y="2876771"/>
              <a:ext cx="60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Rate</a:t>
              </a:r>
              <a:endParaRPr lang="fr-CA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CFC5693-6603-361D-E7E2-22AB010B57A9}"/>
              </a:ext>
            </a:extLst>
          </p:cNvPr>
          <p:cNvSpPr/>
          <p:nvPr/>
        </p:nvSpPr>
        <p:spPr>
          <a:xfrm>
            <a:off x="7381945" y="280327"/>
            <a:ext cx="4170191" cy="64875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37DA6BDF-E6E6-9FC8-F413-4346C7ECB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987" y="365125"/>
            <a:ext cx="3840813" cy="62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CC9E18A-83B6-D22A-502B-4EAE3543ADB9}"/>
              </a:ext>
            </a:extLst>
          </p:cNvPr>
          <p:cNvGrpSpPr/>
          <p:nvPr/>
        </p:nvGrpSpPr>
        <p:grpSpPr>
          <a:xfrm>
            <a:off x="963827" y="1779627"/>
            <a:ext cx="4820920" cy="4490720"/>
            <a:chOff x="6665028" y="870819"/>
            <a:chExt cx="4820920" cy="449072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8F7AA3F-354F-0FF6-E7ED-F7A671ACA076}"/>
                </a:ext>
              </a:extLst>
            </p:cNvPr>
            <p:cNvSpPr/>
            <p:nvPr/>
          </p:nvSpPr>
          <p:spPr>
            <a:xfrm>
              <a:off x="6665028" y="870819"/>
              <a:ext cx="4820920" cy="4490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30" name="Content Placeholder 14">
              <a:extLst>
                <a:ext uri="{FF2B5EF4-FFF2-40B4-BE49-F238E27FC236}">
                  <a16:creationId xmlns:a16="http://schemas.microsoft.com/office/drawing/2014/main" id="{D3E9F3D1-0348-F4B2-63E6-1AD6FC1F3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30" t="9081" r="7609"/>
            <a:stretch/>
          </p:blipFill>
          <p:spPr>
            <a:xfrm>
              <a:off x="6728419" y="1198691"/>
              <a:ext cx="4097818" cy="410484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FF3DC8-ED3A-D825-F9C8-DD6372FD03E2}"/>
                </a:ext>
              </a:extLst>
            </p:cNvPr>
            <p:cNvSpPr txBox="1"/>
            <p:nvPr/>
          </p:nvSpPr>
          <p:spPr>
            <a:xfrm rot="2795625">
              <a:off x="8928064" y="3426017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1F77B4"/>
                  </a:solidFill>
                </a:rPr>
                <a:t>Supply </a:t>
              </a:r>
              <a:endParaRPr lang="fr-CA">
                <a:solidFill>
                  <a:srgbClr val="1F77B4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99F70-4B6B-DF17-62D9-06389CD8AD3E}"/>
                </a:ext>
              </a:extLst>
            </p:cNvPr>
            <p:cNvSpPr txBox="1"/>
            <p:nvPr/>
          </p:nvSpPr>
          <p:spPr>
            <a:xfrm rot="21006435">
              <a:off x="8663904" y="1525426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Demand</a:t>
              </a:r>
              <a:endParaRPr lang="fr-CA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946EA9-FDB0-408A-4817-C15A33D1A368}"/>
                </a:ext>
              </a:extLst>
            </p:cNvPr>
            <p:cNvSpPr txBox="1"/>
            <p:nvPr/>
          </p:nvSpPr>
          <p:spPr>
            <a:xfrm>
              <a:off x="8644716" y="482110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NSC</a:t>
              </a:r>
              <a:endParaRPr lang="fr-CA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0E383C3-0983-B099-ECC0-ED4F033E6619}"/>
                </a:ext>
              </a:extLst>
            </p:cNvPr>
            <p:cNvSpPr txBox="1"/>
            <p:nvPr/>
          </p:nvSpPr>
          <p:spPr>
            <a:xfrm rot="16200000">
              <a:off x="6609059" y="2876771"/>
              <a:ext cx="60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Rate</a:t>
              </a:r>
              <a:endParaRPr lang="fr-CA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94548E-DC0F-5B02-0ED7-03A478C249AA}"/>
              </a:ext>
            </a:extLst>
          </p:cNvPr>
          <p:cNvCxnSpPr>
            <a:cxnSpLocks/>
          </p:cNvCxnSpPr>
          <p:nvPr/>
        </p:nvCxnSpPr>
        <p:spPr>
          <a:xfrm flipH="1">
            <a:off x="2522010" y="3352185"/>
            <a:ext cx="14137" cy="2271390"/>
          </a:xfrm>
          <a:prstGeom prst="straightConnector1">
            <a:avLst/>
          </a:prstGeom>
          <a:ln w="57150"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0D759C-3CBE-AD82-F88F-29EE3208F2ED}"/>
                  </a:ext>
                </a:extLst>
              </p:cNvPr>
              <p:cNvSpPr txBox="1"/>
              <p:nvPr/>
            </p:nvSpPr>
            <p:spPr>
              <a:xfrm>
                <a:off x="2903339" y="3139592"/>
                <a:ext cx="2043669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Demand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Supply</m:t>
                      </m:r>
                    </m:oMath>
                  </m:oMathPara>
                </a14:m>
                <a:endParaRPr lang="fr-CA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0D759C-3CBE-AD82-F88F-29EE3208F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339" y="3139592"/>
                <a:ext cx="2043669" cy="276999"/>
              </a:xfrm>
              <a:prstGeom prst="rect">
                <a:avLst/>
              </a:prstGeom>
              <a:blipFill>
                <a:blip r:embed="rId4"/>
                <a:stretch>
                  <a:fillRect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8B79B2-AACA-F428-BD7D-E7F5A9D52636}"/>
                  </a:ext>
                </a:extLst>
              </p:cNvPr>
              <p:cNvSpPr txBox="1"/>
              <p:nvPr/>
            </p:nvSpPr>
            <p:spPr>
              <a:xfrm>
                <a:off x="284233" y="3126089"/>
                <a:ext cx="2043669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Demand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Supply</m:t>
                      </m:r>
                    </m:oMath>
                  </m:oMathPara>
                </a14:m>
                <a:endParaRPr lang="fr-CA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8B79B2-AACA-F428-BD7D-E7F5A9D52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33" y="3126089"/>
                <a:ext cx="2043669" cy="276999"/>
              </a:xfrm>
              <a:prstGeom prst="rect">
                <a:avLst/>
              </a:prstGeom>
              <a:blipFill>
                <a:blip r:embed="rId5"/>
                <a:stretch>
                  <a:fillRect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5D3219F-C45A-7CC9-9A30-54BB55A3BE24}"/>
              </a:ext>
            </a:extLst>
          </p:cNvPr>
          <p:cNvSpPr/>
          <p:nvPr/>
        </p:nvSpPr>
        <p:spPr>
          <a:xfrm>
            <a:off x="6574847" y="103980"/>
            <a:ext cx="5079315" cy="31169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34021BB-3A3E-4D0E-D4C2-358E3D9405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3677" y="670787"/>
            <a:ext cx="207645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119D511-797D-5863-9DD5-1BB04BB70C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14848" y="670787"/>
            <a:ext cx="2066925" cy="22002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81493EC-DB40-CBA5-6997-716338130DA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6942" r="49425"/>
          <a:stretch/>
        </p:blipFill>
        <p:spPr>
          <a:xfrm>
            <a:off x="6567850" y="3269210"/>
            <a:ext cx="3667249" cy="3373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28B0FE-3213-B29B-D65D-CDD9BCB65145}"/>
              </a:ext>
            </a:extLst>
          </p:cNvPr>
          <p:cNvSpPr txBox="1"/>
          <p:nvPr/>
        </p:nvSpPr>
        <p:spPr>
          <a:xfrm>
            <a:off x="10230641" y="3798820"/>
            <a:ext cx="1914334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/>
              <a:t>Balance point</a:t>
            </a:r>
          </a:p>
          <a:p>
            <a:pPr algn="ctr"/>
            <a:r>
              <a:rPr lang="en-US" sz="2400" dirty="0">
                <a:cs typeface="Calibri"/>
              </a:rPr>
              <a:t>=</a:t>
            </a:r>
          </a:p>
          <a:p>
            <a:pPr algn="ctr"/>
            <a:r>
              <a:rPr lang="en-US" sz="2400" dirty="0">
                <a:cs typeface="Calibri"/>
              </a:rPr>
              <a:t>Long-term NSC response</a:t>
            </a:r>
          </a:p>
          <a:p>
            <a:pPr algn="ctr"/>
            <a:r>
              <a:rPr lang="en-US" sz="2400" dirty="0">
                <a:cs typeface="Calibri"/>
              </a:rPr>
              <a:t>=</a:t>
            </a:r>
          </a:p>
          <a:p>
            <a:pPr algn="ctr"/>
            <a:r>
              <a:rPr lang="en-US" sz="2400" dirty="0">
                <a:cs typeface="Calibri"/>
              </a:rPr>
              <a:t>Attractor </a:t>
            </a:r>
          </a:p>
          <a:p>
            <a:pPr algn="ctr"/>
            <a:endParaRPr lang="en-US" sz="2400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B2661-6B60-E607-EF41-E67EB1E8B747}"/>
              </a:ext>
            </a:extLst>
          </p:cNvPr>
          <p:cNvSpPr txBox="1"/>
          <p:nvPr/>
        </p:nvSpPr>
        <p:spPr>
          <a:xfrm>
            <a:off x="8628860" y="1586417"/>
            <a:ext cx="104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Balance point</a:t>
            </a:r>
            <a:endParaRPr lang="fr-CA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9DF27-706E-4EBA-4A33-5AE62DCE3E88}"/>
              </a:ext>
            </a:extLst>
          </p:cNvPr>
          <p:cNvSpPr txBox="1"/>
          <p:nvPr/>
        </p:nvSpPr>
        <p:spPr>
          <a:xfrm>
            <a:off x="261257" y="188686"/>
            <a:ext cx="597262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In constant environment</a:t>
            </a:r>
          </a:p>
          <a:p>
            <a:r>
              <a:rPr lang="en-US" sz="2400" dirty="0">
                <a:cs typeface="Calibri"/>
              </a:rPr>
              <a:t>NSC supply and demand </a:t>
            </a:r>
          </a:p>
          <a:p>
            <a:r>
              <a:rPr lang="en-US" sz="2400" dirty="0">
                <a:cs typeface="Calibri"/>
              </a:rPr>
              <a:t>feedback determines response + dynamics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072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4" grpId="0" animBg="1"/>
      <p:bldP spid="9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69CFA-9D5A-7653-700B-E32132894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125"/>
            <a:ext cx="10515600" cy="1325563"/>
          </a:xfrm>
        </p:spPr>
        <p:txBody>
          <a:bodyPr/>
          <a:lstStyle/>
          <a:p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6A78C-A46C-264A-D24E-A2E2C9685AF1}"/>
              </a:ext>
            </a:extLst>
          </p:cNvPr>
          <p:cNvSpPr/>
          <p:nvPr/>
        </p:nvSpPr>
        <p:spPr>
          <a:xfrm>
            <a:off x="234036" y="20638"/>
            <a:ext cx="11743955" cy="69185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78423B-0666-984C-E101-36A44F370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95" y="1003122"/>
            <a:ext cx="10716873" cy="560295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4705C-E380-06B5-AA8F-BD82177FDBB2}"/>
              </a:ext>
            </a:extLst>
          </p:cNvPr>
          <p:cNvSpPr txBox="1"/>
          <p:nvPr/>
        </p:nvSpPr>
        <p:spPr>
          <a:xfrm rot="16200000">
            <a:off x="-1836481" y="314739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</a:rPr>
              <a:t>[NSC]</a:t>
            </a:r>
            <a:endParaRPr lang="fr-CA" sz="280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04602-28D2-FFB2-63F1-27AAB6C9F79C}"/>
              </a:ext>
            </a:extLst>
          </p:cNvPr>
          <p:cNvSpPr txBox="1"/>
          <p:nvPr/>
        </p:nvSpPr>
        <p:spPr>
          <a:xfrm>
            <a:off x="3443707" y="624941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</a:rPr>
              <a:t>Time </a:t>
            </a:r>
            <a:endParaRPr lang="fr-CA" sz="280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8AB315-0437-8CA0-987B-3CFC17DCF98E}"/>
              </a:ext>
            </a:extLst>
          </p:cNvPr>
          <p:cNvSpPr txBox="1"/>
          <p:nvPr/>
        </p:nvSpPr>
        <p:spPr>
          <a:xfrm>
            <a:off x="1023580" y="498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</a:rPr>
              <a:t>Balance point</a:t>
            </a:r>
            <a:endParaRPr lang="fr-CA" sz="280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4886B-9F5F-0D11-4330-65194E98A59C}"/>
              </a:ext>
            </a:extLst>
          </p:cNvPr>
          <p:cNvSpPr txBox="1"/>
          <p:nvPr/>
        </p:nvSpPr>
        <p:spPr>
          <a:xfrm>
            <a:off x="8491180" y="498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</a:rPr>
              <a:t>Attractor</a:t>
            </a:r>
            <a:endParaRPr lang="fr-CA" sz="280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DF80E-7F24-20DB-5D63-706A42642FCB}"/>
              </a:ext>
            </a:extLst>
          </p:cNvPr>
          <p:cNvSpPr txBox="1"/>
          <p:nvPr/>
        </p:nvSpPr>
        <p:spPr>
          <a:xfrm>
            <a:off x="309638" y="104019"/>
            <a:ext cx="5633961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Changing environment changes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6338A-2DB1-59BB-7152-03DA0F46B38B}"/>
              </a:ext>
            </a:extLst>
          </p:cNvPr>
          <p:cNvSpPr txBox="1"/>
          <p:nvPr/>
        </p:nvSpPr>
        <p:spPr>
          <a:xfrm>
            <a:off x="7615161" y="19353"/>
            <a:ext cx="4170438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Long-term NSC response =</a:t>
            </a: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9788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B704-B754-6DBA-AFCE-C8D3FD4E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8D0613E-3A91-3AB3-FC31-B3AB1ECE7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88"/>
          <a:stretch/>
        </p:blipFill>
        <p:spPr>
          <a:xfrm>
            <a:off x="484770" y="545237"/>
            <a:ext cx="8091265" cy="30471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69C72E-B7DD-E55D-FCBB-4C65583C129B}"/>
              </a:ext>
            </a:extLst>
          </p:cNvPr>
          <p:cNvSpPr txBox="1"/>
          <p:nvPr/>
        </p:nvSpPr>
        <p:spPr>
          <a:xfrm>
            <a:off x="1207639" y="120811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</a:rPr>
              <a:t>Balance point</a:t>
            </a:r>
            <a:endParaRPr lang="fr-CA" sz="280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28F5C-066D-5318-E6F7-E7ABF46EE423}"/>
              </a:ext>
            </a:extLst>
          </p:cNvPr>
          <p:cNvSpPr txBox="1"/>
          <p:nvPr/>
        </p:nvSpPr>
        <p:spPr>
          <a:xfrm>
            <a:off x="5726018" y="120811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</a:rPr>
              <a:t>Attractor</a:t>
            </a:r>
            <a:endParaRPr lang="fr-CA" sz="280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BEA46-A91D-252E-ADF2-4ECC58553BA9}"/>
              </a:ext>
            </a:extLst>
          </p:cNvPr>
          <p:cNvSpPr txBox="1"/>
          <p:nvPr/>
        </p:nvSpPr>
        <p:spPr>
          <a:xfrm>
            <a:off x="484769" y="3592356"/>
            <a:ext cx="8091265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Time (y) </a:t>
            </a:r>
            <a:endParaRPr lang="fr-CA" sz="2000">
              <a:solidFill>
                <a:srgbClr val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509D50-1D3A-B091-E4E3-74264344CD16}"/>
              </a:ext>
            </a:extLst>
          </p:cNvPr>
          <p:cNvCxnSpPr>
            <a:cxnSpLocks/>
          </p:cNvCxnSpPr>
          <p:nvPr/>
        </p:nvCxnSpPr>
        <p:spPr>
          <a:xfrm>
            <a:off x="7259143" y="644031"/>
            <a:ext cx="0" cy="13960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B71D10-78D8-DB6A-12AC-824115AA14E2}"/>
              </a:ext>
            </a:extLst>
          </p:cNvPr>
          <p:cNvCxnSpPr>
            <a:cxnSpLocks/>
          </p:cNvCxnSpPr>
          <p:nvPr/>
        </p:nvCxnSpPr>
        <p:spPr>
          <a:xfrm>
            <a:off x="2417702" y="723260"/>
            <a:ext cx="0" cy="1345536"/>
          </a:xfrm>
          <a:prstGeom prst="straightConnector1">
            <a:avLst/>
          </a:prstGeom>
          <a:ln w="57150">
            <a:solidFill>
              <a:srgbClr val="FF7C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9A0970-7978-8792-2701-FB7289ECFBC3}"/>
              </a:ext>
            </a:extLst>
          </p:cNvPr>
          <p:cNvSpPr txBox="1"/>
          <p:nvPr/>
        </p:nvSpPr>
        <p:spPr>
          <a:xfrm rot="16200000">
            <a:off x="-1128875" y="1974480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NSC  (mass fraction)</a:t>
            </a:r>
            <a:endParaRPr lang="fr-CA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934689-452B-0EDE-2435-D120AE99DDD5}"/>
              </a:ext>
            </a:extLst>
          </p:cNvPr>
          <p:cNvCxnSpPr>
            <a:cxnSpLocks/>
          </p:cNvCxnSpPr>
          <p:nvPr/>
        </p:nvCxnSpPr>
        <p:spPr>
          <a:xfrm flipV="1">
            <a:off x="3436886" y="2040108"/>
            <a:ext cx="0" cy="10527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A2BEDF-71D3-73AE-9747-9108384647B8}"/>
              </a:ext>
            </a:extLst>
          </p:cNvPr>
          <p:cNvCxnSpPr>
            <a:cxnSpLocks/>
          </p:cNvCxnSpPr>
          <p:nvPr/>
        </p:nvCxnSpPr>
        <p:spPr>
          <a:xfrm flipV="1">
            <a:off x="2876511" y="1761202"/>
            <a:ext cx="27006" cy="13683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2A551C1-5640-9066-EB9F-2B053A4800AE}"/>
              </a:ext>
            </a:extLst>
          </p:cNvPr>
          <p:cNvGrpSpPr/>
          <p:nvPr/>
        </p:nvGrpSpPr>
        <p:grpSpPr>
          <a:xfrm>
            <a:off x="8751614" y="1160"/>
            <a:ext cx="3282580" cy="3224706"/>
            <a:chOff x="838200" y="1262538"/>
            <a:chExt cx="4170191" cy="415804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EFB3A2-9A70-9F6A-A918-20C2A128AD7A}"/>
                </a:ext>
              </a:extLst>
            </p:cNvPr>
            <p:cNvSpPr/>
            <p:nvPr/>
          </p:nvSpPr>
          <p:spPr>
            <a:xfrm>
              <a:off x="838200" y="1262538"/>
              <a:ext cx="4170191" cy="41580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63A38B-D08A-CD31-A660-694B681E6B19}"/>
                </a:ext>
              </a:extLst>
            </p:cNvPr>
            <p:cNvSpPr/>
            <p:nvPr/>
          </p:nvSpPr>
          <p:spPr>
            <a:xfrm>
              <a:off x="3615751" y="1986533"/>
              <a:ext cx="1011724" cy="18548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41" name="Graphic 40">
            <a:extLst>
              <a:ext uri="{FF2B5EF4-FFF2-40B4-BE49-F238E27FC236}">
                <a16:creationId xmlns:a16="http://schemas.microsoft.com/office/drawing/2014/main" id="{320AE2DE-54BD-B017-30D4-87346B039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9375" y="113581"/>
            <a:ext cx="2609850" cy="29337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12DAAA-454A-FB6D-0D58-76F00C39F349}"/>
              </a:ext>
            </a:extLst>
          </p:cNvPr>
          <p:cNvSpPr/>
          <p:nvPr/>
        </p:nvSpPr>
        <p:spPr>
          <a:xfrm>
            <a:off x="11109577" y="463261"/>
            <a:ext cx="526541" cy="14763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14A79E9-72AE-CDA5-0A0A-B665947F9C78}"/>
              </a:ext>
            </a:extLst>
          </p:cNvPr>
          <p:cNvCxnSpPr>
            <a:cxnSpLocks/>
          </p:cNvCxnSpPr>
          <p:nvPr/>
        </p:nvCxnSpPr>
        <p:spPr>
          <a:xfrm>
            <a:off x="4686604" y="1736411"/>
            <a:ext cx="0" cy="13289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1DEB0B2-5B38-19B5-8AB2-5BB47EFD444D}"/>
              </a:ext>
            </a:extLst>
          </p:cNvPr>
          <p:cNvCxnSpPr>
            <a:cxnSpLocks/>
          </p:cNvCxnSpPr>
          <p:nvPr/>
        </p:nvCxnSpPr>
        <p:spPr>
          <a:xfrm>
            <a:off x="5254051" y="1577526"/>
            <a:ext cx="0" cy="13289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BEA418-5DCA-F016-879F-D5DC32F68BD8}"/>
              </a:ext>
            </a:extLst>
          </p:cNvPr>
          <p:cNvGrpSpPr/>
          <p:nvPr/>
        </p:nvGrpSpPr>
        <p:grpSpPr>
          <a:xfrm>
            <a:off x="8757870" y="3575420"/>
            <a:ext cx="3292225" cy="3282580"/>
            <a:chOff x="838200" y="1262538"/>
            <a:chExt cx="4170191" cy="415804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0A92C8B-43F9-74E9-16EF-E4D7231CE2BD}"/>
                </a:ext>
              </a:extLst>
            </p:cNvPr>
            <p:cNvSpPr/>
            <p:nvPr/>
          </p:nvSpPr>
          <p:spPr>
            <a:xfrm>
              <a:off x="838200" y="1262538"/>
              <a:ext cx="4170191" cy="41580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DEB8658-27C1-424B-A31E-A4A2934F44AA}"/>
                </a:ext>
              </a:extLst>
            </p:cNvPr>
            <p:cNvSpPr/>
            <p:nvPr/>
          </p:nvSpPr>
          <p:spPr>
            <a:xfrm>
              <a:off x="3424396" y="2276274"/>
              <a:ext cx="1203079" cy="14591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45" name="Graphic 44">
            <a:extLst>
              <a:ext uri="{FF2B5EF4-FFF2-40B4-BE49-F238E27FC236}">
                <a16:creationId xmlns:a16="http://schemas.microsoft.com/office/drawing/2014/main" id="{E4641411-87A1-08E5-9D63-146849A01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0690" y="3836670"/>
            <a:ext cx="2609850" cy="29337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6C11D3A-EEAC-4537-8C00-A3EC5A66B11E}"/>
              </a:ext>
            </a:extLst>
          </p:cNvPr>
          <p:cNvSpPr/>
          <p:nvPr/>
        </p:nvSpPr>
        <p:spPr>
          <a:xfrm>
            <a:off x="9746218" y="3805835"/>
            <a:ext cx="1504700" cy="2165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32853-ECBB-59CF-3EDC-DE2D97D6158A}"/>
              </a:ext>
            </a:extLst>
          </p:cNvPr>
          <p:cNvSpPr txBox="1"/>
          <p:nvPr/>
        </p:nvSpPr>
        <p:spPr>
          <a:xfrm>
            <a:off x="9764398" y="225517"/>
            <a:ext cx="3166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Environment</a:t>
            </a:r>
            <a:endParaRPr lang="fr-CA" sz="2000" dirty="0">
              <a:solidFill>
                <a:srgbClr val="000000"/>
              </a:solidFill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only affects </a:t>
            </a:r>
            <a:endParaRPr lang="fr-CA" sz="20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9695E-B326-A3FB-9349-628211E128D1}"/>
              </a:ext>
            </a:extLst>
          </p:cNvPr>
          <p:cNvSpPr txBox="1"/>
          <p:nvPr/>
        </p:nvSpPr>
        <p:spPr>
          <a:xfrm>
            <a:off x="9664553" y="3578334"/>
            <a:ext cx="3166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Environment </a:t>
            </a:r>
            <a:endParaRPr lang="fr-CA" sz="2000">
              <a:solidFill>
                <a:srgbClr val="000000"/>
              </a:solidFill>
              <a:cs typeface="Calibri" panose="020F0502020204030204"/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only affects</a:t>
            </a:r>
            <a:endParaRPr lang="fr-CA" sz="2000">
              <a:solidFill>
                <a:srgbClr val="000000"/>
              </a:solidFill>
              <a:cs typeface="Calibri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ADEAA4-90EF-2D14-FE0F-F9DE89E7FEE5}"/>
              </a:ext>
            </a:extLst>
          </p:cNvPr>
          <p:cNvCxnSpPr/>
          <p:nvPr/>
        </p:nvCxnSpPr>
        <p:spPr>
          <a:xfrm>
            <a:off x="8761863" y="3395378"/>
            <a:ext cx="3336476" cy="72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36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46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8E66CB4-DB32-2845-FA5A-79958AB403B6}"/>
              </a:ext>
            </a:extLst>
          </p:cNvPr>
          <p:cNvGrpSpPr/>
          <p:nvPr/>
        </p:nvGrpSpPr>
        <p:grpSpPr>
          <a:xfrm>
            <a:off x="8751614" y="1160"/>
            <a:ext cx="3282580" cy="3224706"/>
            <a:chOff x="838200" y="1262538"/>
            <a:chExt cx="4170191" cy="41580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996591F-D6A2-0035-3072-ED2DBFFDCECE}"/>
                </a:ext>
              </a:extLst>
            </p:cNvPr>
            <p:cNvSpPr/>
            <p:nvPr/>
          </p:nvSpPr>
          <p:spPr>
            <a:xfrm>
              <a:off x="838200" y="1262538"/>
              <a:ext cx="4170191" cy="41580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941DF12-24F7-561B-68C1-D835A2ECF291}"/>
                </a:ext>
              </a:extLst>
            </p:cNvPr>
            <p:cNvSpPr/>
            <p:nvPr/>
          </p:nvSpPr>
          <p:spPr>
            <a:xfrm>
              <a:off x="3615751" y="1986533"/>
              <a:ext cx="1011724" cy="18548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E0B704-B754-6DBA-AFCE-C8D3FD4E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8D0613E-3A91-3AB3-FC31-B3AB1ECE7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70" y="545237"/>
            <a:ext cx="8091265" cy="60684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69C72E-B7DD-E55D-FCBB-4C65583C129B}"/>
              </a:ext>
            </a:extLst>
          </p:cNvPr>
          <p:cNvSpPr txBox="1"/>
          <p:nvPr/>
        </p:nvSpPr>
        <p:spPr>
          <a:xfrm>
            <a:off x="1207639" y="120811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</a:rPr>
              <a:t>Balance point</a:t>
            </a:r>
            <a:endParaRPr lang="fr-CA" sz="280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28F5C-066D-5318-E6F7-E7ABF46EE423}"/>
              </a:ext>
            </a:extLst>
          </p:cNvPr>
          <p:cNvSpPr txBox="1"/>
          <p:nvPr/>
        </p:nvSpPr>
        <p:spPr>
          <a:xfrm>
            <a:off x="5726018" y="120811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</a:rPr>
              <a:t>Attractor</a:t>
            </a:r>
            <a:endParaRPr lang="fr-CA" sz="280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BEA46-A91D-252E-ADF2-4ECC58553BA9}"/>
              </a:ext>
            </a:extLst>
          </p:cNvPr>
          <p:cNvSpPr txBox="1"/>
          <p:nvPr/>
        </p:nvSpPr>
        <p:spPr>
          <a:xfrm>
            <a:off x="484769" y="6457890"/>
            <a:ext cx="8091265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Time (y) </a:t>
            </a:r>
            <a:endParaRPr lang="fr-CA" sz="2000">
              <a:solidFill>
                <a:srgbClr val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509D50-1D3A-B091-E4E3-74264344CD16}"/>
              </a:ext>
            </a:extLst>
          </p:cNvPr>
          <p:cNvCxnSpPr>
            <a:cxnSpLocks/>
          </p:cNvCxnSpPr>
          <p:nvPr/>
        </p:nvCxnSpPr>
        <p:spPr>
          <a:xfrm>
            <a:off x="7259143" y="644031"/>
            <a:ext cx="0" cy="13960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9A0970-7978-8792-2701-FB7289ECFBC3}"/>
              </a:ext>
            </a:extLst>
          </p:cNvPr>
          <p:cNvSpPr txBox="1"/>
          <p:nvPr/>
        </p:nvSpPr>
        <p:spPr>
          <a:xfrm rot="16200000">
            <a:off x="-1133107" y="3394795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NSC  (mass fraction)</a:t>
            </a:r>
            <a:endParaRPr lang="fr-CA">
              <a:solidFill>
                <a:srgbClr val="00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329A26-60B0-C3BE-2606-22188B901105}"/>
              </a:ext>
            </a:extLst>
          </p:cNvPr>
          <p:cNvCxnSpPr>
            <a:cxnSpLocks/>
          </p:cNvCxnSpPr>
          <p:nvPr/>
        </p:nvCxnSpPr>
        <p:spPr>
          <a:xfrm>
            <a:off x="3144974" y="3782290"/>
            <a:ext cx="0" cy="18822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C8B0A8-B3BC-E923-8553-2918B348B344}"/>
              </a:ext>
            </a:extLst>
          </p:cNvPr>
          <p:cNvCxnSpPr>
            <a:cxnSpLocks/>
          </p:cNvCxnSpPr>
          <p:nvPr/>
        </p:nvCxnSpPr>
        <p:spPr>
          <a:xfrm>
            <a:off x="2969534" y="3782290"/>
            <a:ext cx="0" cy="18822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E32F48-2B40-EB9B-409B-F8876C2003F4}"/>
              </a:ext>
            </a:extLst>
          </p:cNvPr>
          <p:cNvCxnSpPr>
            <a:cxnSpLocks/>
          </p:cNvCxnSpPr>
          <p:nvPr/>
        </p:nvCxnSpPr>
        <p:spPr>
          <a:xfrm>
            <a:off x="2417702" y="723260"/>
            <a:ext cx="0" cy="1345536"/>
          </a:xfrm>
          <a:prstGeom prst="straightConnector1">
            <a:avLst/>
          </a:prstGeom>
          <a:ln w="57150">
            <a:solidFill>
              <a:srgbClr val="FF7C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19210C-C124-AE4E-0EB3-995E09E6DFCA}"/>
              </a:ext>
            </a:extLst>
          </p:cNvPr>
          <p:cNvCxnSpPr>
            <a:cxnSpLocks/>
          </p:cNvCxnSpPr>
          <p:nvPr/>
        </p:nvCxnSpPr>
        <p:spPr>
          <a:xfrm flipV="1">
            <a:off x="3436886" y="2040108"/>
            <a:ext cx="0" cy="10527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DE8214E-6E39-1C06-36C9-19CE7EDBFD70}"/>
              </a:ext>
            </a:extLst>
          </p:cNvPr>
          <p:cNvCxnSpPr>
            <a:cxnSpLocks/>
          </p:cNvCxnSpPr>
          <p:nvPr/>
        </p:nvCxnSpPr>
        <p:spPr>
          <a:xfrm flipV="1">
            <a:off x="2876511" y="1761202"/>
            <a:ext cx="27006" cy="13683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B9D3E2A-1C17-4BA0-AA7C-E649A9742F9C}"/>
              </a:ext>
            </a:extLst>
          </p:cNvPr>
          <p:cNvCxnSpPr>
            <a:cxnSpLocks/>
          </p:cNvCxnSpPr>
          <p:nvPr/>
        </p:nvCxnSpPr>
        <p:spPr>
          <a:xfrm>
            <a:off x="4686604" y="1736411"/>
            <a:ext cx="0" cy="13289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4DF04B7-7226-AF78-EE6F-ECD80D13008A}"/>
              </a:ext>
            </a:extLst>
          </p:cNvPr>
          <p:cNvCxnSpPr>
            <a:cxnSpLocks/>
          </p:cNvCxnSpPr>
          <p:nvPr/>
        </p:nvCxnSpPr>
        <p:spPr>
          <a:xfrm>
            <a:off x="5254051" y="1577526"/>
            <a:ext cx="0" cy="13289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3B7F172-1A47-B981-BB18-5126EE67CC2B}"/>
              </a:ext>
            </a:extLst>
          </p:cNvPr>
          <p:cNvCxnSpPr>
            <a:cxnSpLocks/>
          </p:cNvCxnSpPr>
          <p:nvPr/>
        </p:nvCxnSpPr>
        <p:spPr>
          <a:xfrm flipV="1">
            <a:off x="4686604" y="4108127"/>
            <a:ext cx="0" cy="19862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E21339-DEF6-767A-C826-2B3C7CB3F113}"/>
              </a:ext>
            </a:extLst>
          </p:cNvPr>
          <p:cNvCxnSpPr>
            <a:cxnSpLocks/>
          </p:cNvCxnSpPr>
          <p:nvPr/>
        </p:nvCxnSpPr>
        <p:spPr>
          <a:xfrm flipV="1">
            <a:off x="5130834" y="4487694"/>
            <a:ext cx="0" cy="16066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C8764737-0680-9B38-B4EE-D6483239A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9375" y="113581"/>
            <a:ext cx="2609850" cy="29337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EDC02D3-9A86-611D-0C89-CA1340AFD844}"/>
              </a:ext>
            </a:extLst>
          </p:cNvPr>
          <p:cNvSpPr/>
          <p:nvPr/>
        </p:nvSpPr>
        <p:spPr>
          <a:xfrm>
            <a:off x="11109577" y="463261"/>
            <a:ext cx="526541" cy="14763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5F5E25-DBF8-F01B-2A6B-FF43A059DC97}"/>
              </a:ext>
            </a:extLst>
          </p:cNvPr>
          <p:cNvGrpSpPr/>
          <p:nvPr/>
        </p:nvGrpSpPr>
        <p:grpSpPr>
          <a:xfrm>
            <a:off x="8757870" y="3575420"/>
            <a:ext cx="3292225" cy="3282580"/>
            <a:chOff x="838200" y="1262538"/>
            <a:chExt cx="4170191" cy="41580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D18E382-4027-3733-FE46-02FCCF8D0797}"/>
                </a:ext>
              </a:extLst>
            </p:cNvPr>
            <p:cNvSpPr/>
            <p:nvPr/>
          </p:nvSpPr>
          <p:spPr>
            <a:xfrm>
              <a:off x="838200" y="1262538"/>
              <a:ext cx="4170191" cy="41580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711F45-AC03-9C6A-CB26-681D9933C2BC}"/>
                </a:ext>
              </a:extLst>
            </p:cNvPr>
            <p:cNvSpPr/>
            <p:nvPr/>
          </p:nvSpPr>
          <p:spPr>
            <a:xfrm>
              <a:off x="3424396" y="2276274"/>
              <a:ext cx="1203079" cy="14591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33" name="Graphic 32">
            <a:extLst>
              <a:ext uri="{FF2B5EF4-FFF2-40B4-BE49-F238E27FC236}">
                <a16:creationId xmlns:a16="http://schemas.microsoft.com/office/drawing/2014/main" id="{5B0D5581-4976-BC30-7151-6FD8F4610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0690" y="3836670"/>
            <a:ext cx="2609850" cy="29337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B14B266-8277-730B-F7A4-85BC94D0B302}"/>
              </a:ext>
            </a:extLst>
          </p:cNvPr>
          <p:cNvSpPr/>
          <p:nvPr/>
        </p:nvSpPr>
        <p:spPr>
          <a:xfrm>
            <a:off x="9746218" y="3805835"/>
            <a:ext cx="1504700" cy="2165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1FCE81-53AC-6522-0685-DC8BCB1D17A4}"/>
              </a:ext>
            </a:extLst>
          </p:cNvPr>
          <p:cNvCxnSpPr/>
          <p:nvPr/>
        </p:nvCxnSpPr>
        <p:spPr>
          <a:xfrm>
            <a:off x="8761863" y="3395378"/>
            <a:ext cx="3336476" cy="72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B0C2F68-59C9-9FA9-C2E7-42B7345F1393}"/>
              </a:ext>
            </a:extLst>
          </p:cNvPr>
          <p:cNvSpPr txBox="1"/>
          <p:nvPr/>
        </p:nvSpPr>
        <p:spPr>
          <a:xfrm>
            <a:off x="9764398" y="225517"/>
            <a:ext cx="3166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Environment</a:t>
            </a:r>
            <a:endParaRPr lang="fr-CA" sz="2000" dirty="0">
              <a:solidFill>
                <a:srgbClr val="000000"/>
              </a:solidFill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only affects </a:t>
            </a:r>
            <a:endParaRPr lang="fr-CA" sz="20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2AA489D-A62C-4137-06A7-0C1F93F0CDEF}"/>
              </a:ext>
            </a:extLst>
          </p:cNvPr>
          <p:cNvSpPr txBox="1"/>
          <p:nvPr/>
        </p:nvSpPr>
        <p:spPr>
          <a:xfrm>
            <a:off x="9664553" y="3578334"/>
            <a:ext cx="3166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Environment </a:t>
            </a:r>
            <a:endParaRPr lang="fr-CA" sz="2000">
              <a:solidFill>
                <a:srgbClr val="000000"/>
              </a:solidFill>
              <a:cs typeface="Calibri" panose="020F0502020204030204"/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only affects</a:t>
            </a:r>
            <a:endParaRPr lang="fr-CA" sz="200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304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Regulation and modeling  nonstructural carbohydrate dynamics</vt:lpstr>
      <vt:lpstr>PowerPoint Presentation</vt:lpstr>
      <vt:lpstr>From here to there…</vt:lpstr>
      <vt:lpstr>Carbon mass balance analogy</vt:lpstr>
      <vt:lpstr>Supply and demand feedback =  how inflow and outflow depends on NSC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Homeostatic dynamics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Oswald</dc:creator>
  <cp:revision>191</cp:revision>
  <dcterms:created xsi:type="dcterms:W3CDTF">2022-07-15T12:18:58Z</dcterms:created>
  <dcterms:modified xsi:type="dcterms:W3CDTF">2022-08-10T20:37:43Z</dcterms:modified>
</cp:coreProperties>
</file>